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0"/>
  </p:notesMasterIdLst>
  <p:handoutMasterIdLst>
    <p:handoutMasterId r:id="rId131"/>
  </p:handoutMasterIdLst>
  <p:sldIdLst>
    <p:sldId id="256" r:id="rId2"/>
    <p:sldId id="272" r:id="rId3"/>
    <p:sldId id="383" r:id="rId4"/>
    <p:sldId id="396" r:id="rId5"/>
    <p:sldId id="384" r:id="rId6"/>
    <p:sldId id="398" r:id="rId7"/>
    <p:sldId id="399" r:id="rId8"/>
    <p:sldId id="385" r:id="rId9"/>
    <p:sldId id="386" r:id="rId10"/>
    <p:sldId id="388" r:id="rId11"/>
    <p:sldId id="389" r:id="rId12"/>
    <p:sldId id="390" r:id="rId13"/>
    <p:sldId id="387" r:id="rId14"/>
    <p:sldId id="391" r:id="rId15"/>
    <p:sldId id="392" r:id="rId16"/>
    <p:sldId id="397" r:id="rId17"/>
    <p:sldId id="393" r:id="rId18"/>
    <p:sldId id="394" r:id="rId19"/>
    <p:sldId id="395" r:id="rId20"/>
    <p:sldId id="273" r:id="rId21"/>
    <p:sldId id="284" r:id="rId22"/>
    <p:sldId id="274" r:id="rId23"/>
    <p:sldId id="276" r:id="rId24"/>
    <p:sldId id="275" r:id="rId25"/>
    <p:sldId id="277" r:id="rId26"/>
    <p:sldId id="278" r:id="rId27"/>
    <p:sldId id="279" r:id="rId28"/>
    <p:sldId id="280" r:id="rId29"/>
    <p:sldId id="281" r:id="rId30"/>
    <p:sldId id="282" r:id="rId31"/>
    <p:sldId id="283" r:id="rId32"/>
    <p:sldId id="285" r:id="rId33"/>
    <p:sldId id="286" r:id="rId34"/>
    <p:sldId id="287" r:id="rId35"/>
    <p:sldId id="288" r:id="rId36"/>
    <p:sldId id="289" r:id="rId37"/>
    <p:sldId id="40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4" r:id="rId51"/>
    <p:sldId id="305" r:id="rId52"/>
    <p:sldId id="306" r:id="rId53"/>
    <p:sldId id="307" r:id="rId54"/>
    <p:sldId id="308" r:id="rId55"/>
    <p:sldId id="309" r:id="rId56"/>
    <p:sldId id="310" r:id="rId57"/>
    <p:sldId id="311" r:id="rId58"/>
    <p:sldId id="312" r:id="rId59"/>
    <p:sldId id="316" r:id="rId60"/>
    <p:sldId id="324" r:id="rId61"/>
    <p:sldId id="323" r:id="rId62"/>
    <p:sldId id="313" r:id="rId63"/>
    <p:sldId id="314" r:id="rId64"/>
    <p:sldId id="325" r:id="rId65"/>
    <p:sldId id="326" r:id="rId66"/>
    <p:sldId id="317" r:id="rId67"/>
    <p:sldId id="318" r:id="rId68"/>
    <p:sldId id="319" r:id="rId69"/>
    <p:sldId id="320" r:id="rId70"/>
    <p:sldId id="315" r:id="rId71"/>
    <p:sldId id="321" r:id="rId72"/>
    <p:sldId id="322" r:id="rId73"/>
    <p:sldId id="327" r:id="rId74"/>
    <p:sldId id="329" r:id="rId75"/>
    <p:sldId id="330" r:id="rId76"/>
    <p:sldId id="331" r:id="rId77"/>
    <p:sldId id="332" r:id="rId78"/>
    <p:sldId id="333" r:id="rId79"/>
    <p:sldId id="381" r:id="rId80"/>
    <p:sldId id="334" r:id="rId81"/>
    <p:sldId id="380" r:id="rId82"/>
    <p:sldId id="349" r:id="rId83"/>
    <p:sldId id="350" r:id="rId84"/>
    <p:sldId id="352" r:id="rId85"/>
    <p:sldId id="401" r:id="rId86"/>
    <p:sldId id="353" r:id="rId87"/>
    <p:sldId id="354" r:id="rId88"/>
    <p:sldId id="355" r:id="rId89"/>
    <p:sldId id="356" r:id="rId90"/>
    <p:sldId id="357" r:id="rId91"/>
    <p:sldId id="358" r:id="rId92"/>
    <p:sldId id="359" r:id="rId93"/>
    <p:sldId id="360" r:id="rId94"/>
    <p:sldId id="361" r:id="rId95"/>
    <p:sldId id="362" r:id="rId96"/>
    <p:sldId id="366" r:id="rId97"/>
    <p:sldId id="363" r:id="rId98"/>
    <p:sldId id="364" r:id="rId99"/>
    <p:sldId id="365" r:id="rId100"/>
    <p:sldId id="402" r:id="rId101"/>
    <p:sldId id="367" r:id="rId102"/>
    <p:sldId id="368" r:id="rId103"/>
    <p:sldId id="369" r:id="rId104"/>
    <p:sldId id="370" r:id="rId105"/>
    <p:sldId id="382" r:id="rId106"/>
    <p:sldId id="371" r:id="rId107"/>
    <p:sldId id="372" r:id="rId108"/>
    <p:sldId id="373" r:id="rId109"/>
    <p:sldId id="374" r:id="rId110"/>
    <p:sldId id="375" r:id="rId111"/>
    <p:sldId id="376" r:id="rId112"/>
    <p:sldId id="377" r:id="rId113"/>
    <p:sldId id="378" r:id="rId114"/>
    <p:sldId id="379" r:id="rId115"/>
    <p:sldId id="335" r:id="rId116"/>
    <p:sldId id="336" r:id="rId117"/>
    <p:sldId id="337" r:id="rId118"/>
    <p:sldId id="338" r:id="rId119"/>
    <p:sldId id="339" r:id="rId120"/>
    <p:sldId id="340" r:id="rId121"/>
    <p:sldId id="342" r:id="rId122"/>
    <p:sldId id="344" r:id="rId123"/>
    <p:sldId id="343" r:id="rId124"/>
    <p:sldId id="345" r:id="rId125"/>
    <p:sldId id="346" r:id="rId126"/>
    <p:sldId id="347" r:id="rId127"/>
    <p:sldId id="348" r:id="rId128"/>
    <p:sldId id="271"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565CB7-40A5-4E67-B67F-F73D03ED161E}">
          <p14:sldIdLst>
            <p14:sldId id="256"/>
            <p14:sldId id="272"/>
            <p14:sldId id="383"/>
            <p14:sldId id="396"/>
            <p14:sldId id="384"/>
            <p14:sldId id="398"/>
            <p14:sldId id="399"/>
            <p14:sldId id="385"/>
            <p14:sldId id="386"/>
            <p14:sldId id="388"/>
            <p14:sldId id="389"/>
            <p14:sldId id="390"/>
            <p14:sldId id="387"/>
            <p14:sldId id="391"/>
            <p14:sldId id="392"/>
            <p14:sldId id="397"/>
            <p14:sldId id="393"/>
            <p14:sldId id="394"/>
            <p14:sldId id="395"/>
            <p14:sldId id="273"/>
            <p14:sldId id="284"/>
            <p14:sldId id="274"/>
            <p14:sldId id="276"/>
            <p14:sldId id="275"/>
            <p14:sldId id="277"/>
            <p14:sldId id="278"/>
            <p14:sldId id="279"/>
            <p14:sldId id="280"/>
            <p14:sldId id="281"/>
            <p14:sldId id="282"/>
            <p14:sldId id="283"/>
            <p14:sldId id="285"/>
            <p14:sldId id="286"/>
            <p14:sldId id="287"/>
            <p14:sldId id="288"/>
            <p14:sldId id="289"/>
            <p14:sldId id="400"/>
            <p14:sldId id="291"/>
            <p14:sldId id="292"/>
            <p14:sldId id="293"/>
            <p14:sldId id="294"/>
            <p14:sldId id="295"/>
            <p14:sldId id="296"/>
            <p14:sldId id="297"/>
            <p14:sldId id="298"/>
            <p14:sldId id="299"/>
            <p14:sldId id="300"/>
            <p14:sldId id="301"/>
            <p14:sldId id="302"/>
            <p14:sldId id="304"/>
            <p14:sldId id="305"/>
            <p14:sldId id="306"/>
            <p14:sldId id="307"/>
            <p14:sldId id="308"/>
            <p14:sldId id="309"/>
            <p14:sldId id="310"/>
            <p14:sldId id="311"/>
            <p14:sldId id="312"/>
            <p14:sldId id="316"/>
            <p14:sldId id="324"/>
            <p14:sldId id="323"/>
            <p14:sldId id="313"/>
            <p14:sldId id="314"/>
            <p14:sldId id="325"/>
            <p14:sldId id="326"/>
            <p14:sldId id="317"/>
            <p14:sldId id="318"/>
            <p14:sldId id="319"/>
            <p14:sldId id="320"/>
            <p14:sldId id="315"/>
            <p14:sldId id="321"/>
            <p14:sldId id="322"/>
            <p14:sldId id="327"/>
            <p14:sldId id="329"/>
            <p14:sldId id="330"/>
            <p14:sldId id="331"/>
            <p14:sldId id="332"/>
            <p14:sldId id="333"/>
            <p14:sldId id="381"/>
            <p14:sldId id="334"/>
            <p14:sldId id="380"/>
            <p14:sldId id="349"/>
            <p14:sldId id="350"/>
            <p14:sldId id="352"/>
            <p14:sldId id="401"/>
            <p14:sldId id="353"/>
            <p14:sldId id="354"/>
            <p14:sldId id="355"/>
            <p14:sldId id="356"/>
            <p14:sldId id="357"/>
            <p14:sldId id="358"/>
            <p14:sldId id="359"/>
            <p14:sldId id="360"/>
            <p14:sldId id="361"/>
            <p14:sldId id="362"/>
            <p14:sldId id="366"/>
            <p14:sldId id="363"/>
            <p14:sldId id="364"/>
            <p14:sldId id="365"/>
            <p14:sldId id="402"/>
            <p14:sldId id="367"/>
            <p14:sldId id="368"/>
            <p14:sldId id="369"/>
            <p14:sldId id="370"/>
            <p14:sldId id="382"/>
            <p14:sldId id="371"/>
            <p14:sldId id="372"/>
            <p14:sldId id="373"/>
            <p14:sldId id="374"/>
            <p14:sldId id="375"/>
            <p14:sldId id="376"/>
            <p14:sldId id="377"/>
            <p14:sldId id="378"/>
            <p14:sldId id="379"/>
            <p14:sldId id="335"/>
            <p14:sldId id="336"/>
            <p14:sldId id="337"/>
            <p14:sldId id="338"/>
            <p14:sldId id="339"/>
            <p14:sldId id="340"/>
            <p14:sldId id="342"/>
            <p14:sldId id="344"/>
            <p14:sldId id="343"/>
            <p14:sldId id="345"/>
            <p14:sldId id="346"/>
            <p14:sldId id="347"/>
            <p14:sldId id="348"/>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6284A"/>
    <a:srgbClr val="06538A"/>
    <a:srgbClr val="CC0066"/>
    <a:srgbClr val="0082B3"/>
    <a:srgbClr val="6600FF"/>
    <a:srgbClr val="FF725C"/>
    <a:srgbClr val="2A4B6C"/>
    <a:srgbClr val="1B2D37"/>
    <a:srgbClr val="0976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varScale="1">
        <p:scale>
          <a:sx n="56" d="100"/>
          <a:sy n="56" d="100"/>
        </p:scale>
        <p:origin x="1000" y="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5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EFF42-D315-A067-4FD6-1AC766542A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89E89D9-57EC-6D3A-F772-3447A6CAFC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E18D66-4B4A-468D-89A4-E0A2DE8C0F5B}" type="datetimeFigureOut">
              <a:rPr lang="en-IN" smtClean="0"/>
              <a:t>07-06-2024</a:t>
            </a:fld>
            <a:endParaRPr lang="en-IN"/>
          </a:p>
        </p:txBody>
      </p:sp>
      <p:sp>
        <p:nvSpPr>
          <p:cNvPr id="4" name="Footer Placeholder 3">
            <a:extLst>
              <a:ext uri="{FF2B5EF4-FFF2-40B4-BE49-F238E27FC236}">
                <a16:creationId xmlns:a16="http://schemas.microsoft.com/office/drawing/2014/main" id="{1D6639E6-14C9-D872-DAE1-B49257CB8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E5F6153-7D3A-2624-B2E3-2936D7AA09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F313-D43C-4F3A-867A-080F13F332DE}" type="slidenum">
              <a:rPr lang="en-IN" smtClean="0"/>
              <a:t>‹#›</a:t>
            </a:fld>
            <a:endParaRPr lang="en-IN"/>
          </a:p>
        </p:txBody>
      </p:sp>
    </p:spTree>
    <p:extLst>
      <p:ext uri="{BB962C8B-B14F-4D97-AF65-F5344CB8AC3E}">
        <p14:creationId xmlns:p14="http://schemas.microsoft.com/office/powerpoint/2010/main" val="110398137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130B2-F024-4499-82AD-F284AC4C0D14}" type="datetimeFigureOut">
              <a:rPr lang="en-IN" smtClean="0"/>
              <a:t>07-06-2024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DD8C7-DD4D-4E1B-8952-8122967C2353}" type="slidenum">
              <a:rPr lang="en-IN" smtClean="0"/>
              <a:t>‹#›</a:t>
            </a:fld>
            <a:endParaRPr lang="en-IN"/>
          </a:p>
        </p:txBody>
      </p:sp>
    </p:spTree>
    <p:extLst>
      <p:ext uri="{BB962C8B-B14F-4D97-AF65-F5344CB8AC3E}">
        <p14:creationId xmlns:p14="http://schemas.microsoft.com/office/powerpoint/2010/main" val="94823437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70DD8C7-DD4D-4E1B-8952-8122967C2353}" type="slidenum">
              <a:rPr lang="en-IN" smtClean="0"/>
              <a:t>1</a:t>
            </a:fld>
            <a:endParaRPr lang="en-IN"/>
          </a:p>
        </p:txBody>
      </p:sp>
      <p:sp>
        <p:nvSpPr>
          <p:cNvPr id="5" name="Footer Placeholder 4">
            <a:extLst>
              <a:ext uri="{FF2B5EF4-FFF2-40B4-BE49-F238E27FC236}">
                <a16:creationId xmlns:a16="http://schemas.microsoft.com/office/drawing/2014/main" id="{D5A539C4-533F-C68C-D1A5-600E177AAA64}"/>
              </a:ext>
            </a:extLst>
          </p:cNvPr>
          <p:cNvSpPr>
            <a:spLocks noGrp="1"/>
          </p:cNvSpPr>
          <p:nvPr>
            <p:ph type="ftr" sz="quarter" idx="4"/>
          </p:nvPr>
        </p:nvSpPr>
        <p:spPr/>
        <p:txBody>
          <a:bodyPr/>
          <a:lstStyle/>
          <a:p>
            <a:endParaRPr lang="en-IN"/>
          </a:p>
        </p:txBody>
      </p:sp>
    </p:spTree>
    <p:extLst>
      <p:ext uri="{BB962C8B-B14F-4D97-AF65-F5344CB8AC3E}">
        <p14:creationId xmlns:p14="http://schemas.microsoft.com/office/powerpoint/2010/main" val="918576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C70DD8C7-DD4D-4E1B-8952-8122967C2353}" type="slidenum">
              <a:rPr lang="en-IN" smtClean="0"/>
              <a:t>11</a:t>
            </a:fld>
            <a:endParaRPr lang="en-IN"/>
          </a:p>
        </p:txBody>
      </p:sp>
    </p:spTree>
    <p:extLst>
      <p:ext uri="{BB962C8B-B14F-4D97-AF65-F5344CB8AC3E}">
        <p14:creationId xmlns:p14="http://schemas.microsoft.com/office/powerpoint/2010/main" val="3439053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C70DD8C7-DD4D-4E1B-8952-8122967C2353}" type="slidenum">
              <a:rPr lang="en-IN" smtClean="0"/>
              <a:t>51</a:t>
            </a:fld>
            <a:endParaRPr lang="en-IN"/>
          </a:p>
        </p:txBody>
      </p:sp>
    </p:spTree>
    <p:extLst>
      <p:ext uri="{BB962C8B-B14F-4D97-AF65-F5344CB8AC3E}">
        <p14:creationId xmlns:p14="http://schemas.microsoft.com/office/powerpoint/2010/main" val="2930781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C70DD8C7-DD4D-4E1B-8952-8122967C2353}" type="slidenum">
              <a:rPr lang="en-IN" smtClean="0"/>
              <a:t>92</a:t>
            </a:fld>
            <a:endParaRPr lang="en-IN"/>
          </a:p>
        </p:txBody>
      </p:sp>
    </p:spTree>
    <p:extLst>
      <p:ext uri="{BB962C8B-B14F-4D97-AF65-F5344CB8AC3E}">
        <p14:creationId xmlns:p14="http://schemas.microsoft.com/office/powerpoint/2010/main" val="2742187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A grey and white background with dots and lines&#10;&#10;Description automatically generated">
            <a:extLst>
              <a:ext uri="{FF2B5EF4-FFF2-40B4-BE49-F238E27FC236}">
                <a16:creationId xmlns:a16="http://schemas.microsoft.com/office/drawing/2014/main" id="{CB995804-526C-96FB-7A53-724D69FE97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244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E39D2D-0E67-4C87-AF22-A5934EAFBA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843C64-F535-4E53-85F7-F3AFD690EA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3FEF1B-97F7-43B7-8F2D-6BF11E7BDDF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0CB7C5D-E0B1-44BE-A9BF-5694C9EE81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5243CD-57AD-4F2C-9F0D-BDDC74B9F803}"/>
              </a:ext>
            </a:extLst>
          </p:cNvPr>
          <p:cNvSpPr>
            <a:spLocks noGrp="1"/>
          </p:cNvSpPr>
          <p:nvPr>
            <p:ph type="sldNum" sz="quarter" idx="12"/>
          </p:nvPr>
        </p:nvSpPr>
        <p:spPr/>
        <p:txBody>
          <a:bodyPr/>
          <a:lstStyle/>
          <a:p>
            <a:fld id="{A05A655B-7E97-4893-85C4-945C70C00A53}" type="slidenum">
              <a:rPr lang="en-IN" smtClean="0"/>
              <a:t>‹#›</a:t>
            </a:fld>
            <a:endParaRPr lang="en-IN"/>
          </a:p>
        </p:txBody>
      </p:sp>
    </p:spTree>
    <p:extLst>
      <p:ext uri="{BB962C8B-B14F-4D97-AF65-F5344CB8AC3E}">
        <p14:creationId xmlns:p14="http://schemas.microsoft.com/office/powerpoint/2010/main" val="2153525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2FBD-EC6A-4579-B584-306A12B5852F}"/>
              </a:ext>
            </a:extLst>
          </p:cNvPr>
          <p:cNvSpPr/>
          <p:nvPr userDrawn="1"/>
        </p:nvSpPr>
        <p:spPr>
          <a:xfrm>
            <a:off x="0" y="0"/>
            <a:ext cx="7799294" cy="814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E9CD1DB-2949-49F6-9F9E-AC5B632AD128}"/>
              </a:ext>
            </a:extLst>
          </p:cNvPr>
          <p:cNvSpPr/>
          <p:nvPr userDrawn="1"/>
        </p:nvSpPr>
        <p:spPr>
          <a:xfrm>
            <a:off x="7799294" y="-335"/>
            <a:ext cx="4392705" cy="81474"/>
          </a:xfrm>
          <a:prstGeom prst="rect">
            <a:avLst/>
          </a:prstGeom>
          <a:solidFill>
            <a:srgbClr val="065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661B048-3DA1-4D94-A7DA-F083B4535004}"/>
              </a:ext>
            </a:extLst>
          </p:cNvPr>
          <p:cNvSpPr/>
          <p:nvPr userDrawn="1"/>
        </p:nvSpPr>
        <p:spPr>
          <a:xfrm>
            <a:off x="-1" y="6592466"/>
            <a:ext cx="10322418" cy="265534"/>
          </a:xfrm>
          <a:prstGeom prst="rect">
            <a:avLst/>
          </a:prstGeom>
          <a:solidFill>
            <a:srgbClr val="065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mn-ea"/>
                <a:cs typeface="+mn-cs"/>
              </a:rPr>
              <a:t>Prof. Narasimha Swamy S, Department of AI&amp;ML, RVCE</a:t>
            </a:r>
          </a:p>
        </p:txBody>
      </p:sp>
      <p:sp>
        <p:nvSpPr>
          <p:cNvPr id="14" name="Title 1">
            <a:extLst>
              <a:ext uri="{FF2B5EF4-FFF2-40B4-BE49-F238E27FC236}">
                <a16:creationId xmlns:a16="http://schemas.microsoft.com/office/drawing/2014/main" id="{73C40C77-60A9-4C1E-BC0F-998FCA0DD78B}"/>
              </a:ext>
            </a:extLst>
          </p:cNvPr>
          <p:cNvSpPr>
            <a:spLocks noGrp="1"/>
          </p:cNvSpPr>
          <p:nvPr>
            <p:ph type="title"/>
          </p:nvPr>
        </p:nvSpPr>
        <p:spPr>
          <a:xfrm>
            <a:off x="838199" y="165697"/>
            <a:ext cx="10660381" cy="618581"/>
          </a:xfrm>
        </p:spPr>
        <p:txBody>
          <a:bodyPr>
            <a:normAutofit/>
          </a:bodyPr>
          <a:lstStyle>
            <a:lvl1pPr algn="ctr">
              <a:defRPr sz="3200" b="1">
                <a:solidFill>
                  <a:srgbClr val="CC0066"/>
                </a:solidFill>
                <a:latin typeface="+mn-lt"/>
              </a:defRPr>
            </a:lvl1pPr>
          </a:lstStyle>
          <a:p>
            <a:r>
              <a:rPr lang="en-US" dirty="0"/>
              <a:t>Click to edit Master title style</a:t>
            </a:r>
            <a:endParaRPr lang="en-IN" dirty="0"/>
          </a:p>
        </p:txBody>
      </p:sp>
      <p:sp>
        <p:nvSpPr>
          <p:cNvPr id="15" name="Content Placeholder 2">
            <a:extLst>
              <a:ext uri="{FF2B5EF4-FFF2-40B4-BE49-F238E27FC236}">
                <a16:creationId xmlns:a16="http://schemas.microsoft.com/office/drawing/2014/main" id="{CBEBA7AA-CCF2-454E-BDC1-509521A8DD6C}"/>
              </a:ext>
            </a:extLst>
          </p:cNvPr>
          <p:cNvSpPr>
            <a:spLocks noGrp="1"/>
          </p:cNvSpPr>
          <p:nvPr>
            <p:ph sz="half" idx="1" hasCustomPrompt="1"/>
          </p:nvPr>
        </p:nvSpPr>
        <p:spPr>
          <a:xfrm>
            <a:off x="838200" y="859345"/>
            <a:ext cx="10660380" cy="5576876"/>
          </a:xfrm>
        </p:spPr>
        <p:txBody>
          <a:bodyPr>
            <a:normAutofit/>
          </a:bodyPr>
          <a:lstStyle>
            <a:lvl1pPr marL="228600" indent="-228600">
              <a:buFont typeface="Symbol" panose="05050102010706020507" pitchFamily="18" charset="2"/>
              <a:buChar char="®"/>
              <a:defRPr sz="2400">
                <a:latin typeface="+mn-lt"/>
              </a:defRPr>
            </a:lvl1pPr>
            <a:lvl2pPr marL="685800" indent="-228600">
              <a:buFont typeface="Calibri" panose="020F0502020204030204" pitchFamily="34" charset="0"/>
              <a:buChar char="˃"/>
              <a:defRPr sz="2400">
                <a:latin typeface="+mn-lt"/>
              </a:defRPr>
            </a:lvl2pPr>
            <a:lvl3pPr marL="1143000" indent="-228600">
              <a:buFont typeface="Wingdings" panose="05000000000000000000" pitchFamily="2" charset="2"/>
              <a:buChar char="§"/>
              <a:defRPr sz="2400">
                <a:latin typeface="+mn-lt"/>
              </a:defRPr>
            </a:lvl3pPr>
            <a:lvl4pPr marL="1600200" indent="-228600">
              <a:buFont typeface="Courier New" panose="02070309020205020404" pitchFamily="49" charset="0"/>
              <a:buChar char="o"/>
              <a:defRPr sz="2400">
                <a:latin typeface="+mn-lt"/>
              </a:defRPr>
            </a:lvl4pPr>
            <a:lvl5pPr marL="2057400" indent="-228600">
              <a:buFont typeface="Calibri" panose="020F0502020204030204" pitchFamily="34" charset="0"/>
              <a:buChar char="‒"/>
              <a:defRPr sz="2400">
                <a:latin typeface="+mn-lt"/>
              </a:defRPr>
            </a:lvl5pPr>
          </a:lstStyle>
          <a:p>
            <a:pPr lvl="0"/>
            <a:r>
              <a:rPr lang="en-US" dirty="0"/>
              <a:t> Click to edit Master text styles</a:t>
            </a:r>
          </a:p>
          <a:p>
            <a:pPr lvl="1"/>
            <a:r>
              <a:rPr lang="en-US" dirty="0"/>
              <a:t> Second level</a:t>
            </a:r>
          </a:p>
          <a:p>
            <a:pPr lvl="2"/>
            <a:r>
              <a:rPr lang="en-US" dirty="0"/>
              <a:t>Third level</a:t>
            </a:r>
          </a:p>
          <a:p>
            <a:pPr lvl="3"/>
            <a:r>
              <a:rPr lang="en-US" dirty="0"/>
              <a:t>Fourth level</a:t>
            </a:r>
          </a:p>
          <a:p>
            <a:pPr lvl="4"/>
            <a:r>
              <a:rPr lang="en-US" dirty="0"/>
              <a:t>Fifth level</a:t>
            </a:r>
            <a:endParaRPr lang="en-IN" dirty="0"/>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5BB10B3-ED4F-A216-0F7B-12B5EDA220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910" y="175441"/>
            <a:ext cx="573510" cy="573510"/>
          </a:xfrm>
          <a:prstGeom prst="rect">
            <a:avLst/>
          </a:prstGeom>
        </p:spPr>
      </p:pic>
      <p:pic>
        <p:nvPicPr>
          <p:cNvPr id="6" name="Picture 5" descr="A close-up of a black text&#10;&#10;Description automatically generated">
            <a:extLst>
              <a:ext uri="{FF2B5EF4-FFF2-40B4-BE49-F238E27FC236}">
                <a16:creationId xmlns:a16="http://schemas.microsoft.com/office/drawing/2014/main" id="{146E679F-2542-ACFD-F2BB-D70089267EB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4122"/>
          <a:stretch/>
        </p:blipFill>
        <p:spPr>
          <a:xfrm>
            <a:off x="10373933" y="6553832"/>
            <a:ext cx="1777285" cy="270578"/>
          </a:xfrm>
          <a:prstGeom prst="rect">
            <a:avLst/>
          </a:prstGeom>
        </p:spPr>
      </p:pic>
    </p:spTree>
    <p:extLst>
      <p:ext uri="{BB962C8B-B14F-4D97-AF65-F5344CB8AC3E}">
        <p14:creationId xmlns:p14="http://schemas.microsoft.com/office/powerpoint/2010/main" val="3709999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CD23-A66A-4CB7-BE53-1DD4983A1D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7FADB03-8652-46EB-AE5F-310F2F3E4A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873719-FD26-4E95-B8E4-729D6661782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C2CE703-9027-4A79-B730-04B5EC468D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895A9-DB7A-4132-8863-49A115AD1568}"/>
              </a:ext>
            </a:extLst>
          </p:cNvPr>
          <p:cNvSpPr>
            <a:spLocks noGrp="1"/>
          </p:cNvSpPr>
          <p:nvPr>
            <p:ph type="sldNum" sz="quarter" idx="12"/>
          </p:nvPr>
        </p:nvSpPr>
        <p:spPr/>
        <p:txBody>
          <a:bodyPr/>
          <a:lstStyle/>
          <a:p>
            <a:fld id="{A05A655B-7E97-4893-85C4-945C70C00A53}" type="slidenum">
              <a:rPr lang="en-IN" smtClean="0"/>
              <a:t>‹#›</a:t>
            </a:fld>
            <a:endParaRPr lang="en-IN"/>
          </a:p>
        </p:txBody>
      </p:sp>
    </p:spTree>
    <p:extLst>
      <p:ext uri="{BB962C8B-B14F-4D97-AF65-F5344CB8AC3E}">
        <p14:creationId xmlns:p14="http://schemas.microsoft.com/office/powerpoint/2010/main" val="934926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8D21-87B1-4383-8977-AF03ABE830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18CF00-6498-4386-BEE6-75A84CC11B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F3B132-4D60-49DB-822B-FDF40DEAB1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D9EA0B0-E355-4F51-8416-B0086ABDD4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773920-4771-4438-833F-A4ECEFCECA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8238DC1-90C4-47FC-A9E5-A2FA0D534FA2}"/>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C7ECC8A0-EC61-492D-9944-F7D44E1485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3683A8-013D-4D41-B5F8-51C860164A4E}"/>
              </a:ext>
            </a:extLst>
          </p:cNvPr>
          <p:cNvSpPr>
            <a:spLocks noGrp="1"/>
          </p:cNvSpPr>
          <p:nvPr>
            <p:ph type="sldNum" sz="quarter" idx="12"/>
          </p:nvPr>
        </p:nvSpPr>
        <p:spPr/>
        <p:txBody>
          <a:bodyPr/>
          <a:lstStyle/>
          <a:p>
            <a:fld id="{A05A655B-7E97-4893-85C4-945C70C00A53}" type="slidenum">
              <a:rPr lang="en-IN" smtClean="0"/>
              <a:t>‹#›</a:t>
            </a:fld>
            <a:endParaRPr lang="en-IN"/>
          </a:p>
        </p:txBody>
      </p:sp>
    </p:spTree>
    <p:extLst>
      <p:ext uri="{BB962C8B-B14F-4D97-AF65-F5344CB8AC3E}">
        <p14:creationId xmlns:p14="http://schemas.microsoft.com/office/powerpoint/2010/main" val="2704653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E188A-84CC-421E-8013-D3A8E07301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F325249-CABF-4E8C-9FEE-9839B92EF4C4}"/>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1940CC68-CC38-455A-AB2F-C943FC2D124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F2C8322-97C3-4679-8C42-406CF7F55810}"/>
              </a:ext>
            </a:extLst>
          </p:cNvPr>
          <p:cNvSpPr>
            <a:spLocks noGrp="1"/>
          </p:cNvSpPr>
          <p:nvPr>
            <p:ph type="sldNum" sz="quarter" idx="12"/>
          </p:nvPr>
        </p:nvSpPr>
        <p:spPr/>
        <p:txBody>
          <a:bodyPr/>
          <a:lstStyle/>
          <a:p>
            <a:fld id="{A05A655B-7E97-4893-85C4-945C70C00A53}" type="slidenum">
              <a:rPr lang="en-IN" smtClean="0"/>
              <a:t>‹#›</a:t>
            </a:fld>
            <a:endParaRPr lang="en-IN"/>
          </a:p>
        </p:txBody>
      </p:sp>
    </p:spTree>
    <p:extLst>
      <p:ext uri="{BB962C8B-B14F-4D97-AF65-F5344CB8AC3E}">
        <p14:creationId xmlns:p14="http://schemas.microsoft.com/office/powerpoint/2010/main" val="4118559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06534-5F9A-46A9-8766-3AB0D3A9F8A7}"/>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3A5FEB6A-4EB3-4432-8B6F-380A53652A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ABBDC8-FC49-4C9F-AA0B-7186A6DC7C24}"/>
              </a:ext>
            </a:extLst>
          </p:cNvPr>
          <p:cNvSpPr>
            <a:spLocks noGrp="1"/>
          </p:cNvSpPr>
          <p:nvPr>
            <p:ph type="sldNum" sz="quarter" idx="12"/>
          </p:nvPr>
        </p:nvSpPr>
        <p:spPr/>
        <p:txBody>
          <a:bodyPr/>
          <a:lstStyle/>
          <a:p>
            <a:fld id="{A05A655B-7E97-4893-85C4-945C70C00A53}" type="slidenum">
              <a:rPr lang="en-IN" smtClean="0"/>
              <a:t>‹#›</a:t>
            </a:fld>
            <a:endParaRPr lang="en-IN"/>
          </a:p>
        </p:txBody>
      </p:sp>
    </p:spTree>
    <p:extLst>
      <p:ext uri="{BB962C8B-B14F-4D97-AF65-F5344CB8AC3E}">
        <p14:creationId xmlns:p14="http://schemas.microsoft.com/office/powerpoint/2010/main" val="409341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6C07-1E95-40FA-9B81-B7B459BFC5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8800263-290E-452E-A69E-FC68A1CA99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301EF5A-0576-48E9-9F24-A780CBF07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F60DD3-F434-4CA6-9F1C-9914C146486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BD74328-7DDE-449F-8174-DF36E0E284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9AC744-247F-45FE-8C4A-5A607C588836}"/>
              </a:ext>
            </a:extLst>
          </p:cNvPr>
          <p:cNvSpPr>
            <a:spLocks noGrp="1"/>
          </p:cNvSpPr>
          <p:nvPr>
            <p:ph type="sldNum" sz="quarter" idx="12"/>
          </p:nvPr>
        </p:nvSpPr>
        <p:spPr/>
        <p:txBody>
          <a:bodyPr/>
          <a:lstStyle/>
          <a:p>
            <a:fld id="{A05A655B-7E97-4893-85C4-945C70C00A53}" type="slidenum">
              <a:rPr lang="en-IN" smtClean="0"/>
              <a:t>‹#›</a:t>
            </a:fld>
            <a:endParaRPr lang="en-IN"/>
          </a:p>
        </p:txBody>
      </p:sp>
    </p:spTree>
    <p:extLst>
      <p:ext uri="{BB962C8B-B14F-4D97-AF65-F5344CB8AC3E}">
        <p14:creationId xmlns:p14="http://schemas.microsoft.com/office/powerpoint/2010/main" val="1651249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1D347-8A97-4F89-A93D-D47CBE8A0E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FDE1AB-360E-4934-AEF6-916E975012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FFB57E-28FB-4CDF-8F32-930CD53F29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99E0F5-DA0E-4278-991A-2364B09CF3F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C17076C2-7883-4255-9C0F-4E5947FA32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8A4C1F-A9A8-4FE1-A38B-F2C63464C0C7}"/>
              </a:ext>
            </a:extLst>
          </p:cNvPr>
          <p:cNvSpPr>
            <a:spLocks noGrp="1"/>
          </p:cNvSpPr>
          <p:nvPr>
            <p:ph type="sldNum" sz="quarter" idx="12"/>
          </p:nvPr>
        </p:nvSpPr>
        <p:spPr/>
        <p:txBody>
          <a:bodyPr/>
          <a:lstStyle/>
          <a:p>
            <a:fld id="{A05A655B-7E97-4893-85C4-945C70C00A53}" type="slidenum">
              <a:rPr lang="en-IN" smtClean="0"/>
              <a:t>‹#›</a:t>
            </a:fld>
            <a:endParaRPr lang="en-IN"/>
          </a:p>
        </p:txBody>
      </p:sp>
    </p:spTree>
    <p:extLst>
      <p:ext uri="{BB962C8B-B14F-4D97-AF65-F5344CB8AC3E}">
        <p14:creationId xmlns:p14="http://schemas.microsoft.com/office/powerpoint/2010/main" val="272098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04B41-3F57-49AC-8F6B-FA0654CBEF4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D83DB5-3A56-42FB-A73A-9FCB37B3FD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DA7D71-62C3-4149-9316-2CFEE0F78CA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407492C-C223-40BE-8658-83CCF577BA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C597B7-8D4B-41D7-A937-5B479E56F41A}"/>
              </a:ext>
            </a:extLst>
          </p:cNvPr>
          <p:cNvSpPr>
            <a:spLocks noGrp="1"/>
          </p:cNvSpPr>
          <p:nvPr>
            <p:ph type="sldNum" sz="quarter" idx="12"/>
          </p:nvPr>
        </p:nvSpPr>
        <p:spPr/>
        <p:txBody>
          <a:bodyPr/>
          <a:lstStyle/>
          <a:p>
            <a:fld id="{A05A655B-7E97-4893-85C4-945C70C00A53}" type="slidenum">
              <a:rPr lang="en-IN" smtClean="0"/>
              <a:t>‹#›</a:t>
            </a:fld>
            <a:endParaRPr lang="en-IN"/>
          </a:p>
        </p:txBody>
      </p:sp>
    </p:spTree>
    <p:extLst>
      <p:ext uri="{BB962C8B-B14F-4D97-AF65-F5344CB8AC3E}">
        <p14:creationId xmlns:p14="http://schemas.microsoft.com/office/powerpoint/2010/main" val="4032230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C6728E-34D3-43C3-95C8-754E1F191D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BCB205-07BC-4140-98DC-64EF981BD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091E45-7D84-4F41-94B9-56C358C7ED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25215BEA-2F95-4849-9007-81B434DA73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478BC14-C4F6-45C6-83CF-2D0042406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5A655B-7E97-4893-85C4-945C70C00A53}" type="slidenum">
              <a:rPr lang="en-IN" smtClean="0"/>
              <a:t>‹#›</a:t>
            </a:fld>
            <a:endParaRPr lang="en-IN"/>
          </a:p>
        </p:txBody>
      </p:sp>
    </p:spTree>
    <p:extLst>
      <p:ext uri="{BB962C8B-B14F-4D97-AF65-F5344CB8AC3E}">
        <p14:creationId xmlns:p14="http://schemas.microsoft.com/office/powerpoint/2010/main" val="1761252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bin"/><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BECFB18-63C6-4DB2-858F-AFFFC6B18452}"/>
              </a:ext>
            </a:extLst>
          </p:cNvPr>
          <p:cNvSpPr txBox="1"/>
          <p:nvPr/>
        </p:nvSpPr>
        <p:spPr>
          <a:xfrm>
            <a:off x="60345" y="5433173"/>
            <a:ext cx="4931785" cy="1384995"/>
          </a:xfrm>
          <a:prstGeom prst="rect">
            <a:avLst/>
          </a:prstGeom>
          <a:noFill/>
        </p:spPr>
        <p:txBody>
          <a:bodyPr wrap="square" rtlCol="0">
            <a:spAutoFit/>
          </a:bodyPr>
          <a:lstStyle/>
          <a:p>
            <a:pPr algn="ctr"/>
            <a:r>
              <a:rPr lang="en-IN" sz="2400" b="1" dirty="0">
                <a:solidFill>
                  <a:srgbClr val="0000FF"/>
                </a:solidFill>
              </a:rPr>
              <a:t>By</a:t>
            </a:r>
            <a:endParaRPr lang="en-IN" sz="2600" b="1" dirty="0">
              <a:solidFill>
                <a:srgbClr val="0000FF"/>
              </a:solidFill>
            </a:endParaRPr>
          </a:p>
          <a:p>
            <a:pPr algn="ctr"/>
            <a:r>
              <a:rPr lang="en-IN" sz="2000" b="1" dirty="0">
                <a:solidFill>
                  <a:srgbClr val="0000FF"/>
                </a:solidFill>
              </a:rPr>
              <a:t>Prof. Narasimha Swamy S</a:t>
            </a:r>
          </a:p>
          <a:p>
            <a:pPr algn="ctr"/>
            <a:r>
              <a:rPr lang="en-IN" sz="2000" dirty="0">
                <a:solidFill>
                  <a:srgbClr val="0000FF"/>
                </a:solidFill>
              </a:rPr>
              <a:t>Department of AIML</a:t>
            </a:r>
          </a:p>
          <a:p>
            <a:pPr algn="ctr"/>
            <a:r>
              <a:rPr lang="en-IN" sz="2000" dirty="0">
                <a:solidFill>
                  <a:srgbClr val="0000FF"/>
                </a:solidFill>
              </a:rPr>
              <a:t>R V College of Engineering</a:t>
            </a:r>
            <a:r>
              <a:rPr lang="en-IN" sz="2000" baseline="30000" dirty="0">
                <a:solidFill>
                  <a:srgbClr val="0000FF"/>
                </a:solidFill>
              </a:rPr>
              <a:t>®</a:t>
            </a:r>
            <a:r>
              <a:rPr lang="en-IN" sz="2000" dirty="0">
                <a:solidFill>
                  <a:srgbClr val="0000FF"/>
                </a:solidFill>
              </a:rPr>
              <a:t>, Bengaluru-59</a:t>
            </a:r>
          </a:p>
        </p:txBody>
      </p:sp>
      <p:sp>
        <p:nvSpPr>
          <p:cNvPr id="11" name="TextBox 10">
            <a:extLst>
              <a:ext uri="{FF2B5EF4-FFF2-40B4-BE49-F238E27FC236}">
                <a16:creationId xmlns:a16="http://schemas.microsoft.com/office/drawing/2014/main" id="{36B843F1-5513-4BD2-94F5-4D566BAD92BF}"/>
              </a:ext>
            </a:extLst>
          </p:cNvPr>
          <p:cNvSpPr txBox="1"/>
          <p:nvPr/>
        </p:nvSpPr>
        <p:spPr>
          <a:xfrm>
            <a:off x="85060" y="2844592"/>
            <a:ext cx="10517039" cy="738664"/>
          </a:xfrm>
          <a:prstGeom prst="rect">
            <a:avLst/>
          </a:prstGeom>
          <a:noFill/>
        </p:spPr>
        <p:txBody>
          <a:bodyPr wrap="square" rtlCol="0">
            <a:spAutoFit/>
          </a:bodyPr>
          <a:lstStyle/>
          <a:p>
            <a:r>
              <a:rPr lang="en-IN" sz="4200" b="1" dirty="0">
                <a:solidFill>
                  <a:srgbClr val="C6284A"/>
                </a:solidFill>
              </a:rPr>
              <a:t>Computer Networks (CY245AT) - UNIT-I</a:t>
            </a:r>
          </a:p>
        </p:txBody>
      </p:sp>
      <p:sp>
        <p:nvSpPr>
          <p:cNvPr id="9" name="Rectangle 8">
            <a:extLst>
              <a:ext uri="{FF2B5EF4-FFF2-40B4-BE49-F238E27FC236}">
                <a16:creationId xmlns:a16="http://schemas.microsoft.com/office/drawing/2014/main" id="{ACA4D22F-3B43-4B3E-8523-BE003DBB09A2}"/>
              </a:ext>
            </a:extLst>
          </p:cNvPr>
          <p:cNvSpPr/>
          <p:nvPr/>
        </p:nvSpPr>
        <p:spPr>
          <a:xfrm>
            <a:off x="0" y="0"/>
            <a:ext cx="12192000" cy="6858000"/>
          </a:xfrm>
          <a:prstGeom prst="rect">
            <a:avLst/>
          </a:prstGeom>
          <a:noFill/>
          <a:ln w="38100">
            <a:solidFill>
              <a:srgbClr val="0055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black background with a black square&#10;&#10;Description automatically generated with medium confidence">
            <a:extLst>
              <a:ext uri="{FF2B5EF4-FFF2-40B4-BE49-F238E27FC236}">
                <a16:creationId xmlns:a16="http://schemas.microsoft.com/office/drawing/2014/main" id="{D895342B-15E6-8E56-D418-EC1DEE737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60" y="83325"/>
            <a:ext cx="3030280" cy="979931"/>
          </a:xfrm>
          <a:prstGeom prst="rect">
            <a:avLst/>
          </a:prstGeom>
        </p:spPr>
      </p:pic>
      <p:pic>
        <p:nvPicPr>
          <p:cNvPr id="7" name="Picture 6" descr="A close-up of a black text&#10;&#10;Description automatically generated">
            <a:extLst>
              <a:ext uri="{FF2B5EF4-FFF2-40B4-BE49-F238E27FC236}">
                <a16:creationId xmlns:a16="http://schemas.microsoft.com/office/drawing/2014/main" id="{1D43CB0D-C975-ED3E-4EAC-DCF9A656AD91}"/>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3921"/>
          <a:stretch/>
        </p:blipFill>
        <p:spPr>
          <a:xfrm>
            <a:off x="9325180" y="6323073"/>
            <a:ext cx="2742774" cy="418540"/>
          </a:xfrm>
          <a:prstGeom prst="rect">
            <a:avLst/>
          </a:prstGeom>
        </p:spPr>
      </p:pic>
    </p:spTree>
    <p:extLst>
      <p:ext uri="{BB962C8B-B14F-4D97-AF65-F5344CB8AC3E}">
        <p14:creationId xmlns:p14="http://schemas.microsoft.com/office/powerpoint/2010/main" val="452200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 (Contd.)</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93420" y="664785"/>
            <a:ext cx="10805160" cy="2631307"/>
          </a:xfrm>
        </p:spPr>
        <p:txBody>
          <a:bodyPr>
            <a:normAutofit/>
          </a:bodyPr>
          <a:lstStyle/>
          <a:p>
            <a:pPr marL="0" indent="0" algn="just" fontAlgn="base">
              <a:lnSpc>
                <a:spcPct val="100000"/>
              </a:lnSpc>
              <a:spcBef>
                <a:spcPts val="0"/>
              </a:spcBef>
              <a:spcAft>
                <a:spcPts val="1200"/>
              </a:spcAft>
              <a:buNone/>
            </a:pPr>
            <a:r>
              <a:rPr lang="en-US" b="1" dirty="0">
                <a:solidFill>
                  <a:srgbClr val="C00000"/>
                </a:solidFill>
              </a:rPr>
              <a:t>Client-Server Programming</a:t>
            </a:r>
          </a:p>
          <a:p>
            <a:pPr algn="just" fontAlgn="base">
              <a:lnSpc>
                <a:spcPct val="100000"/>
              </a:lnSpc>
              <a:spcBef>
                <a:spcPts val="0"/>
              </a:spcBef>
              <a:spcAft>
                <a:spcPts val="600"/>
              </a:spcAft>
              <a:buFont typeface="Wingdings" panose="05000000000000000000" pitchFamily="2" charset="2"/>
              <a:buChar char="§"/>
            </a:pPr>
            <a:r>
              <a:rPr lang="en-US" sz="2300" b="1" dirty="0"/>
              <a:t>Socket</a:t>
            </a:r>
          </a:p>
          <a:p>
            <a:pPr marL="446088" indent="-265113" algn="just">
              <a:spcBef>
                <a:spcPts val="600"/>
              </a:spcBef>
              <a:buFont typeface="Arial" panose="020B0604020202020204" pitchFamily="34" charset="0"/>
              <a:buChar char="•"/>
            </a:pPr>
            <a:r>
              <a:rPr lang="en-US" sz="2300" dirty="0"/>
              <a:t>Sockets are the </a:t>
            </a:r>
            <a:r>
              <a:rPr lang="en-US" sz="2300" dirty="0">
                <a:solidFill>
                  <a:srgbClr val="0000FF"/>
                </a:solidFill>
              </a:rPr>
              <a:t>endpoints of a bidirectional communications channel</a:t>
            </a:r>
          </a:p>
          <a:p>
            <a:pPr marL="446088" indent="-265113" algn="just">
              <a:spcBef>
                <a:spcPts val="600"/>
              </a:spcBef>
              <a:spcAft>
                <a:spcPts val="600"/>
              </a:spcAft>
              <a:buFont typeface="Arial" panose="020B0604020202020204" pitchFamily="34" charset="0"/>
              <a:buChar char="•"/>
            </a:pPr>
            <a:r>
              <a:rPr lang="en-US" sz="2300" dirty="0"/>
              <a:t>Sockets may </a:t>
            </a:r>
            <a:r>
              <a:rPr lang="en-US" sz="2300" dirty="0">
                <a:solidFill>
                  <a:srgbClr val="0000FF"/>
                </a:solidFill>
              </a:rPr>
              <a:t>communicate within a process, between processes on the same machine, or between processes on different continents.</a:t>
            </a:r>
          </a:p>
          <a:p>
            <a:pPr marL="0" indent="0" algn="just" fontAlgn="base">
              <a:lnSpc>
                <a:spcPct val="100000"/>
              </a:lnSpc>
              <a:spcBef>
                <a:spcPts val="0"/>
              </a:spcBef>
              <a:spcAft>
                <a:spcPts val="1200"/>
              </a:spcAft>
              <a:buNone/>
            </a:pPr>
            <a:endParaRPr lang="en-US" sz="2300" dirty="0"/>
          </a:p>
        </p:txBody>
      </p:sp>
      <p:grpSp>
        <p:nvGrpSpPr>
          <p:cNvPr id="3" name="Group 2">
            <a:extLst>
              <a:ext uri="{FF2B5EF4-FFF2-40B4-BE49-F238E27FC236}">
                <a16:creationId xmlns:a16="http://schemas.microsoft.com/office/drawing/2014/main" id="{7BAEC660-CF6F-8588-1E2F-9540514379F3}"/>
              </a:ext>
            </a:extLst>
          </p:cNvPr>
          <p:cNvGrpSpPr/>
          <p:nvPr/>
        </p:nvGrpSpPr>
        <p:grpSpPr>
          <a:xfrm>
            <a:off x="972863" y="3296092"/>
            <a:ext cx="10525717" cy="1933909"/>
            <a:chOff x="833766" y="3137125"/>
            <a:chExt cx="10525717" cy="1933909"/>
          </a:xfrm>
        </p:grpSpPr>
        <p:pic>
          <p:nvPicPr>
            <p:cNvPr id="4" name="Picture 3">
              <a:extLst>
                <a:ext uri="{FF2B5EF4-FFF2-40B4-BE49-F238E27FC236}">
                  <a16:creationId xmlns:a16="http://schemas.microsoft.com/office/drawing/2014/main" id="{37EEB3A1-B95B-4309-BBC3-A6404348C73E}"/>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851" t="25777" r="9851" b="24297"/>
            <a:stretch/>
          </p:blipFill>
          <p:spPr>
            <a:xfrm>
              <a:off x="1036816" y="3309259"/>
              <a:ext cx="1677458" cy="1077686"/>
            </a:xfrm>
            <a:prstGeom prst="rect">
              <a:avLst/>
            </a:prstGeom>
          </p:spPr>
        </p:pic>
        <p:pic>
          <p:nvPicPr>
            <p:cNvPr id="6" name="Picture 5">
              <a:extLst>
                <a:ext uri="{FF2B5EF4-FFF2-40B4-BE49-F238E27FC236}">
                  <a16:creationId xmlns:a16="http://schemas.microsoft.com/office/drawing/2014/main" id="{7F80D0BC-A407-277D-9167-2C263D3B4DB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851" t="25777" r="9851" b="24297"/>
            <a:stretch/>
          </p:blipFill>
          <p:spPr>
            <a:xfrm>
              <a:off x="9505900" y="3309259"/>
              <a:ext cx="1677458" cy="1077686"/>
            </a:xfrm>
            <a:prstGeom prst="rect">
              <a:avLst/>
            </a:prstGeom>
          </p:spPr>
        </p:pic>
        <p:cxnSp>
          <p:nvCxnSpPr>
            <p:cNvPr id="8" name="Straight Arrow Connector 7">
              <a:extLst>
                <a:ext uri="{FF2B5EF4-FFF2-40B4-BE49-F238E27FC236}">
                  <a16:creationId xmlns:a16="http://schemas.microsoft.com/office/drawing/2014/main" id="{415B8C05-0B06-E09C-9D9A-68B19F9B38F7}"/>
                </a:ext>
              </a:extLst>
            </p:cNvPr>
            <p:cNvCxnSpPr/>
            <p:nvPr/>
          </p:nvCxnSpPr>
          <p:spPr>
            <a:xfrm>
              <a:off x="2764974" y="3603172"/>
              <a:ext cx="6607629"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4975221E-7611-9E53-CB64-EFDE628423F9}"/>
                </a:ext>
              </a:extLst>
            </p:cNvPr>
            <p:cNvCxnSpPr>
              <a:cxnSpLocks/>
            </p:cNvCxnSpPr>
            <p:nvPr/>
          </p:nvCxnSpPr>
          <p:spPr>
            <a:xfrm flipH="1">
              <a:off x="2754089" y="4147455"/>
              <a:ext cx="6648877"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723F8BBF-0EE7-757F-B961-2A64EECC6A59}"/>
                </a:ext>
              </a:extLst>
            </p:cNvPr>
            <p:cNvSpPr txBox="1"/>
            <p:nvPr/>
          </p:nvSpPr>
          <p:spPr>
            <a:xfrm>
              <a:off x="4683253" y="3137125"/>
              <a:ext cx="2492828" cy="461665"/>
            </a:xfrm>
            <a:prstGeom prst="rect">
              <a:avLst/>
            </a:prstGeom>
            <a:noFill/>
          </p:spPr>
          <p:txBody>
            <a:bodyPr wrap="square" rtlCol="0">
              <a:spAutoFit/>
            </a:bodyPr>
            <a:lstStyle/>
            <a:p>
              <a:pPr algn="ctr"/>
              <a:r>
                <a:rPr lang="en-IN" sz="2400" dirty="0">
                  <a:solidFill>
                    <a:srgbClr val="0070C0"/>
                  </a:solidFill>
                  <a:latin typeface="LM Roman 12" panose="00000500000000000000" pitchFamily="50" charset="0"/>
                </a:rPr>
                <a:t>SEND</a:t>
              </a:r>
            </a:p>
          </p:txBody>
        </p:sp>
        <p:sp>
          <p:nvSpPr>
            <p:cNvPr id="11" name="TextBox 10">
              <a:extLst>
                <a:ext uri="{FF2B5EF4-FFF2-40B4-BE49-F238E27FC236}">
                  <a16:creationId xmlns:a16="http://schemas.microsoft.com/office/drawing/2014/main" id="{0C5D8266-C182-B254-0A64-1B2CC3DBC40A}"/>
                </a:ext>
              </a:extLst>
            </p:cNvPr>
            <p:cNvSpPr txBox="1"/>
            <p:nvPr/>
          </p:nvSpPr>
          <p:spPr>
            <a:xfrm>
              <a:off x="5044093" y="4218335"/>
              <a:ext cx="1881616" cy="461665"/>
            </a:xfrm>
            <a:prstGeom prst="rect">
              <a:avLst/>
            </a:prstGeom>
            <a:noFill/>
          </p:spPr>
          <p:txBody>
            <a:bodyPr wrap="square" rtlCol="0">
              <a:spAutoFit/>
            </a:bodyPr>
            <a:lstStyle/>
            <a:p>
              <a:pPr algn="ctr"/>
              <a:r>
                <a:rPr lang="en-IN" sz="2400" dirty="0">
                  <a:solidFill>
                    <a:srgbClr val="0070C0"/>
                  </a:solidFill>
                  <a:latin typeface="LM Roman 12" panose="00000500000000000000" pitchFamily="50" charset="0"/>
                </a:rPr>
                <a:t>RECIEVE</a:t>
              </a:r>
            </a:p>
          </p:txBody>
        </p:sp>
        <p:sp>
          <p:nvSpPr>
            <p:cNvPr id="12" name="TextBox 11">
              <a:extLst>
                <a:ext uri="{FF2B5EF4-FFF2-40B4-BE49-F238E27FC236}">
                  <a16:creationId xmlns:a16="http://schemas.microsoft.com/office/drawing/2014/main" id="{93142852-9327-62FA-58D6-4E6C1FBE1A8A}"/>
                </a:ext>
              </a:extLst>
            </p:cNvPr>
            <p:cNvSpPr txBox="1"/>
            <p:nvPr/>
          </p:nvSpPr>
          <p:spPr>
            <a:xfrm>
              <a:off x="833766" y="4609369"/>
              <a:ext cx="2029709" cy="461665"/>
            </a:xfrm>
            <a:prstGeom prst="rect">
              <a:avLst/>
            </a:prstGeom>
            <a:noFill/>
          </p:spPr>
          <p:txBody>
            <a:bodyPr wrap="square" rtlCol="0">
              <a:spAutoFit/>
            </a:bodyPr>
            <a:lstStyle/>
            <a:p>
              <a:pPr algn="ctr"/>
              <a:r>
                <a:rPr lang="en-IN" sz="2400" dirty="0">
                  <a:solidFill>
                    <a:schemeClr val="accent6">
                      <a:lumMod val="75000"/>
                    </a:schemeClr>
                  </a:solidFill>
                  <a:latin typeface="LM Roman 12" panose="00000500000000000000" pitchFamily="50" charset="0"/>
                </a:rPr>
                <a:t>Endpoint-1</a:t>
              </a:r>
            </a:p>
          </p:txBody>
        </p:sp>
        <p:sp>
          <p:nvSpPr>
            <p:cNvPr id="13" name="TextBox 12">
              <a:extLst>
                <a:ext uri="{FF2B5EF4-FFF2-40B4-BE49-F238E27FC236}">
                  <a16:creationId xmlns:a16="http://schemas.microsoft.com/office/drawing/2014/main" id="{6F4D3258-2F81-9C76-0247-2C367476CFB3}"/>
                </a:ext>
              </a:extLst>
            </p:cNvPr>
            <p:cNvSpPr txBox="1"/>
            <p:nvPr/>
          </p:nvSpPr>
          <p:spPr>
            <a:xfrm>
              <a:off x="9329774" y="4609369"/>
              <a:ext cx="2029709" cy="461665"/>
            </a:xfrm>
            <a:prstGeom prst="rect">
              <a:avLst/>
            </a:prstGeom>
            <a:noFill/>
          </p:spPr>
          <p:txBody>
            <a:bodyPr wrap="square" rtlCol="0">
              <a:spAutoFit/>
            </a:bodyPr>
            <a:lstStyle/>
            <a:p>
              <a:pPr algn="ctr"/>
              <a:r>
                <a:rPr lang="en-IN" sz="2400" dirty="0">
                  <a:solidFill>
                    <a:schemeClr val="accent6">
                      <a:lumMod val="75000"/>
                    </a:schemeClr>
                  </a:solidFill>
                  <a:latin typeface="LM Roman 12" panose="00000500000000000000" pitchFamily="50" charset="0"/>
                </a:rPr>
                <a:t>Endpoint-2</a:t>
              </a:r>
            </a:p>
          </p:txBody>
        </p:sp>
      </p:grpSp>
      <p:sp>
        <p:nvSpPr>
          <p:cNvPr id="14" name="Arc 13">
            <a:extLst>
              <a:ext uri="{FF2B5EF4-FFF2-40B4-BE49-F238E27FC236}">
                <a16:creationId xmlns:a16="http://schemas.microsoft.com/office/drawing/2014/main" id="{0A3C6BBC-0AE3-5400-E2B7-58E168029B3F}"/>
              </a:ext>
            </a:extLst>
          </p:cNvPr>
          <p:cNvSpPr/>
          <p:nvPr/>
        </p:nvSpPr>
        <p:spPr>
          <a:xfrm>
            <a:off x="7595811" y="4306422"/>
            <a:ext cx="587829" cy="1658121"/>
          </a:xfrm>
          <a:prstGeom prst="arc">
            <a:avLst>
              <a:gd name="adj1" fmla="val 16200000"/>
              <a:gd name="adj2" fmla="val 1871101"/>
            </a:avLst>
          </a:prstGeom>
          <a:ln w="9525">
            <a:solidFill>
              <a:srgbClr val="EE00A4"/>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TextBox 14">
            <a:extLst>
              <a:ext uri="{FF2B5EF4-FFF2-40B4-BE49-F238E27FC236}">
                <a16:creationId xmlns:a16="http://schemas.microsoft.com/office/drawing/2014/main" id="{DE5540DD-DECE-0AAB-85C0-07C639406431}"/>
              </a:ext>
            </a:extLst>
          </p:cNvPr>
          <p:cNvSpPr txBox="1"/>
          <p:nvPr/>
        </p:nvSpPr>
        <p:spPr>
          <a:xfrm>
            <a:off x="6767260" y="5175129"/>
            <a:ext cx="2812422" cy="830997"/>
          </a:xfrm>
          <a:prstGeom prst="rect">
            <a:avLst/>
          </a:prstGeom>
          <a:noFill/>
        </p:spPr>
        <p:txBody>
          <a:bodyPr wrap="square" rtlCol="0">
            <a:spAutoFit/>
          </a:bodyPr>
          <a:lstStyle/>
          <a:p>
            <a:pPr algn="ctr"/>
            <a:r>
              <a:rPr lang="en-IN" sz="2400" dirty="0">
                <a:solidFill>
                  <a:srgbClr val="EE00A4"/>
                </a:solidFill>
                <a:latin typeface="LM Roman 12" panose="00000500000000000000" pitchFamily="50" charset="0"/>
              </a:rPr>
              <a:t>Communication Channel</a:t>
            </a:r>
          </a:p>
        </p:txBody>
      </p:sp>
      <p:sp>
        <p:nvSpPr>
          <p:cNvPr id="16" name="TextBox 15">
            <a:extLst>
              <a:ext uri="{FF2B5EF4-FFF2-40B4-BE49-F238E27FC236}">
                <a16:creationId xmlns:a16="http://schemas.microsoft.com/office/drawing/2014/main" id="{8F4AE66D-46E5-3B5C-06B8-AA3AA7BDBC8C}"/>
              </a:ext>
            </a:extLst>
          </p:cNvPr>
          <p:cNvSpPr txBox="1"/>
          <p:nvPr/>
        </p:nvSpPr>
        <p:spPr>
          <a:xfrm rot="10800000" flipV="1">
            <a:off x="1109495" y="5694990"/>
            <a:ext cx="3738867" cy="646331"/>
          </a:xfrm>
          <a:prstGeom prst="rect">
            <a:avLst/>
          </a:prstGeom>
          <a:noFill/>
        </p:spPr>
        <p:txBody>
          <a:bodyPr wrap="square">
            <a:spAutoFit/>
          </a:bodyPr>
          <a:lstStyle/>
          <a:p>
            <a:r>
              <a:rPr lang="en-IN" sz="1800" dirty="0">
                <a:solidFill>
                  <a:srgbClr val="0000FF"/>
                </a:solidFill>
                <a:latin typeface="LM Roman 12" panose="00000500000000000000" pitchFamily="50" charset="0"/>
              </a:rPr>
              <a:t>Coaxial Cables, Fibre Optics, Air, and many more</a:t>
            </a:r>
          </a:p>
        </p:txBody>
      </p:sp>
    </p:spTree>
    <p:extLst>
      <p:ext uri="{BB962C8B-B14F-4D97-AF65-F5344CB8AC3E}">
        <p14:creationId xmlns:p14="http://schemas.microsoft.com/office/powerpoint/2010/main" val="28381546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Layer Protocols (Contd.) </a:t>
            </a:r>
          </a:p>
        </p:txBody>
      </p:sp>
      <p:sp>
        <p:nvSpPr>
          <p:cNvPr id="5" name="TextBox 4">
            <a:extLst>
              <a:ext uri="{FF2B5EF4-FFF2-40B4-BE49-F238E27FC236}">
                <a16:creationId xmlns:a16="http://schemas.microsoft.com/office/drawing/2014/main" id="{44FE0BF9-DD77-EB6A-2C37-D0ADA8C43475}"/>
              </a:ext>
            </a:extLst>
          </p:cNvPr>
          <p:cNvSpPr txBox="1"/>
          <p:nvPr/>
        </p:nvSpPr>
        <p:spPr>
          <a:xfrm>
            <a:off x="671400" y="661228"/>
            <a:ext cx="10840337" cy="461665"/>
          </a:xfrm>
          <a:prstGeom prst="rect">
            <a:avLst/>
          </a:prstGeom>
          <a:noFill/>
        </p:spPr>
        <p:txBody>
          <a:bodyPr wrap="square">
            <a:spAutoFit/>
          </a:bodyPr>
          <a:lstStyle/>
          <a:p>
            <a:pPr>
              <a:spcAft>
                <a:spcPts val="600"/>
              </a:spcAft>
            </a:pPr>
            <a:r>
              <a:rPr lang="en-IN" sz="2400" b="1" dirty="0">
                <a:solidFill>
                  <a:srgbClr val="C6284A"/>
                </a:solidFill>
              </a:rPr>
              <a:t>Stop and Wait Protocol</a:t>
            </a:r>
          </a:p>
        </p:txBody>
      </p:sp>
      <p:sp>
        <p:nvSpPr>
          <p:cNvPr id="7" name="TextBox 6">
            <a:extLst>
              <a:ext uri="{FF2B5EF4-FFF2-40B4-BE49-F238E27FC236}">
                <a16:creationId xmlns:a16="http://schemas.microsoft.com/office/drawing/2014/main" id="{3FBEF67A-2FD6-902A-549A-D1E62BFFB22F}"/>
              </a:ext>
            </a:extLst>
          </p:cNvPr>
          <p:cNvSpPr txBox="1"/>
          <p:nvPr/>
        </p:nvSpPr>
        <p:spPr>
          <a:xfrm>
            <a:off x="662538" y="1056494"/>
            <a:ext cx="5821390" cy="430887"/>
          </a:xfrm>
          <a:prstGeom prst="rect">
            <a:avLst/>
          </a:prstGeom>
          <a:noFill/>
        </p:spPr>
        <p:txBody>
          <a:bodyPr wrap="square">
            <a:spAutoFit/>
          </a:bodyPr>
          <a:lstStyle/>
          <a:p>
            <a:r>
              <a:rPr lang="en-IN" sz="2200" b="1" dirty="0"/>
              <a:t>Flow Diagram </a:t>
            </a:r>
          </a:p>
        </p:txBody>
      </p:sp>
      <p:sp>
        <p:nvSpPr>
          <p:cNvPr id="9" name="TextBox 8">
            <a:extLst>
              <a:ext uri="{FF2B5EF4-FFF2-40B4-BE49-F238E27FC236}">
                <a16:creationId xmlns:a16="http://schemas.microsoft.com/office/drawing/2014/main" id="{DCA2FFE0-EB3F-6E5E-DB8F-514957BCD5A0}"/>
              </a:ext>
            </a:extLst>
          </p:cNvPr>
          <p:cNvSpPr txBox="1"/>
          <p:nvPr/>
        </p:nvSpPr>
        <p:spPr>
          <a:xfrm>
            <a:off x="662536" y="1505218"/>
            <a:ext cx="11053213" cy="4308872"/>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t>The problem in the above diagram is that there are duplicate frames. </a:t>
            </a:r>
            <a:r>
              <a:rPr lang="en-IN" sz="2200" dirty="0">
                <a:solidFill>
                  <a:srgbClr val="0000FF"/>
                </a:solidFill>
              </a:rPr>
              <a:t>To handle this problem  sequence numbers and acknowledgement numbers are added to the frames transmitted. Sequence numbers are 0, 1, 0, 1, 0, 1, . . . ; the acknowledgment numbers can also be 1, 0, 1, 0, 1, 0, …</a:t>
            </a:r>
            <a:r>
              <a:rPr lang="en-IN" sz="2200" dirty="0"/>
              <a:t> In other words, the sequence numbers start with 0, the acknowledgment numbers start with 1. An acknowledgment number always defines the sequence number of the next frame to receive. </a:t>
            </a:r>
          </a:p>
          <a:p>
            <a:pPr marL="342900" indent="-342900">
              <a:spcAft>
                <a:spcPts val="600"/>
              </a:spcAft>
              <a:buFont typeface="Wingdings" panose="05000000000000000000" pitchFamily="2" charset="2"/>
              <a:buChar char="§"/>
            </a:pPr>
            <a:r>
              <a:rPr lang="en-IN" sz="2200" b="1" dirty="0">
                <a:solidFill>
                  <a:srgbClr val="CC0066"/>
                </a:solidFill>
              </a:rPr>
              <a:t>Piggybacking </a:t>
            </a:r>
          </a:p>
          <a:p>
            <a:pPr marL="811213" indent="-342900" algn="just">
              <a:buFont typeface="Arial" panose="020B0604020202020204" pitchFamily="34" charset="0"/>
              <a:buChar char="•"/>
            </a:pPr>
            <a:r>
              <a:rPr lang="en-IN" sz="2200" dirty="0"/>
              <a:t>In bidirectional communication a data and to make the communication more efficient, the data in one direction is piggybacked with the acknowledgment in the other direction. </a:t>
            </a:r>
            <a:r>
              <a:rPr lang="en-IN" sz="2200" dirty="0">
                <a:solidFill>
                  <a:srgbClr val="0000FF"/>
                </a:solidFill>
              </a:rPr>
              <a:t>When node A is  sending data to node B, Node A also acknowledges the data received from node B. This is called  piggybacking. </a:t>
            </a:r>
          </a:p>
          <a:p>
            <a:pPr marL="342900" indent="-342900" algn="just">
              <a:buFont typeface="Wingdings" panose="05000000000000000000" pitchFamily="2" charset="2"/>
              <a:buChar char="§"/>
            </a:pPr>
            <a:endParaRPr lang="en-IN" sz="2200" dirty="0"/>
          </a:p>
        </p:txBody>
      </p:sp>
    </p:spTree>
    <p:extLst>
      <p:ext uri="{BB962C8B-B14F-4D97-AF65-F5344CB8AC3E}">
        <p14:creationId xmlns:p14="http://schemas.microsoft.com/office/powerpoint/2010/main" val="38666403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33798"/>
            <a:ext cx="10506741" cy="618581"/>
          </a:xfrm>
        </p:spPr>
        <p:txBody>
          <a:bodyPr/>
          <a:lstStyle/>
          <a:p>
            <a:r>
              <a:rPr lang="en-IN" dirty="0"/>
              <a:t>Data Link Layer Protocols (Contd.) </a:t>
            </a:r>
          </a:p>
        </p:txBody>
      </p:sp>
      <p:sp>
        <p:nvSpPr>
          <p:cNvPr id="5" name="TextBox 4">
            <a:extLst>
              <a:ext uri="{FF2B5EF4-FFF2-40B4-BE49-F238E27FC236}">
                <a16:creationId xmlns:a16="http://schemas.microsoft.com/office/drawing/2014/main" id="{44FE0BF9-DD77-EB6A-2C37-D0ADA8C43475}"/>
              </a:ext>
            </a:extLst>
          </p:cNvPr>
          <p:cNvSpPr txBox="1"/>
          <p:nvPr/>
        </p:nvSpPr>
        <p:spPr>
          <a:xfrm>
            <a:off x="671400" y="661228"/>
            <a:ext cx="10840337" cy="461665"/>
          </a:xfrm>
          <a:prstGeom prst="rect">
            <a:avLst/>
          </a:prstGeom>
          <a:noFill/>
        </p:spPr>
        <p:txBody>
          <a:bodyPr wrap="square">
            <a:spAutoFit/>
          </a:bodyPr>
          <a:lstStyle/>
          <a:p>
            <a:pPr>
              <a:spcAft>
                <a:spcPts val="600"/>
              </a:spcAft>
            </a:pPr>
            <a:r>
              <a:rPr lang="en-IN" sz="2400" b="1" dirty="0">
                <a:solidFill>
                  <a:srgbClr val="C6284A"/>
                </a:solidFill>
              </a:rPr>
              <a:t>Stop and Wait Protocol</a:t>
            </a:r>
          </a:p>
        </p:txBody>
      </p:sp>
      <p:sp>
        <p:nvSpPr>
          <p:cNvPr id="7" name="TextBox 6">
            <a:extLst>
              <a:ext uri="{FF2B5EF4-FFF2-40B4-BE49-F238E27FC236}">
                <a16:creationId xmlns:a16="http://schemas.microsoft.com/office/drawing/2014/main" id="{3FBEF67A-2FD6-902A-549A-D1E62BFFB22F}"/>
              </a:ext>
            </a:extLst>
          </p:cNvPr>
          <p:cNvSpPr txBox="1"/>
          <p:nvPr/>
        </p:nvSpPr>
        <p:spPr>
          <a:xfrm>
            <a:off x="680263" y="1085123"/>
            <a:ext cx="9748507" cy="446276"/>
          </a:xfrm>
          <a:prstGeom prst="rect">
            <a:avLst/>
          </a:prstGeom>
          <a:noFill/>
        </p:spPr>
        <p:txBody>
          <a:bodyPr wrap="square">
            <a:spAutoFit/>
          </a:bodyPr>
          <a:lstStyle/>
          <a:p>
            <a:r>
              <a:rPr lang="en-IN" sz="2200" b="1"/>
              <a:t>Flow Diagram </a:t>
            </a:r>
            <a:endParaRPr lang="en-IN" sz="2200" b="1" dirty="0"/>
          </a:p>
        </p:txBody>
      </p:sp>
      <p:sp>
        <p:nvSpPr>
          <p:cNvPr id="10" name="TextBox 9">
            <a:extLst>
              <a:ext uri="{FF2B5EF4-FFF2-40B4-BE49-F238E27FC236}">
                <a16:creationId xmlns:a16="http://schemas.microsoft.com/office/drawing/2014/main" id="{5CEF5BB5-12AF-C3C9-F07D-BA20A8599E45}"/>
              </a:ext>
            </a:extLst>
          </p:cNvPr>
          <p:cNvSpPr txBox="1"/>
          <p:nvPr/>
        </p:nvSpPr>
        <p:spPr>
          <a:xfrm>
            <a:off x="2952327" y="6227297"/>
            <a:ext cx="6495088" cy="369332"/>
          </a:xfrm>
          <a:prstGeom prst="rect">
            <a:avLst/>
          </a:prstGeom>
          <a:noFill/>
        </p:spPr>
        <p:txBody>
          <a:bodyPr wrap="square" rtlCol="0">
            <a:spAutoFit/>
          </a:bodyPr>
          <a:lstStyle/>
          <a:p>
            <a:pPr algn="ctr"/>
            <a:r>
              <a:rPr lang="en-IN" b="1" dirty="0">
                <a:solidFill>
                  <a:srgbClr val="0000FF"/>
                </a:solidFill>
              </a:rPr>
              <a:t>Figure. Flow Diagram with Seq. No and ACK</a:t>
            </a:r>
          </a:p>
        </p:txBody>
      </p:sp>
      <p:pic>
        <p:nvPicPr>
          <p:cNvPr id="3" name="Picture 2">
            <a:extLst>
              <a:ext uri="{FF2B5EF4-FFF2-40B4-BE49-F238E27FC236}">
                <a16:creationId xmlns:a16="http://schemas.microsoft.com/office/drawing/2014/main" id="{BBC5E71A-31D3-FDEA-D8BC-01D7B5532081}"/>
              </a:ext>
            </a:extLst>
          </p:cNvPr>
          <p:cNvPicPr>
            <a:picLocks noChangeAspect="1"/>
          </p:cNvPicPr>
          <p:nvPr/>
        </p:nvPicPr>
        <p:blipFill>
          <a:blip r:embed="rId2"/>
          <a:stretch>
            <a:fillRect/>
          </a:stretch>
        </p:blipFill>
        <p:spPr>
          <a:xfrm>
            <a:off x="2773500" y="1103846"/>
            <a:ext cx="6390967" cy="5127216"/>
          </a:xfrm>
          <a:prstGeom prst="rect">
            <a:avLst/>
          </a:prstGeom>
        </p:spPr>
      </p:pic>
    </p:spTree>
    <p:extLst>
      <p:ext uri="{BB962C8B-B14F-4D97-AF65-F5344CB8AC3E}">
        <p14:creationId xmlns:p14="http://schemas.microsoft.com/office/powerpoint/2010/main" val="3147573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9A0A6C-36E5-069E-770A-A544F0FEB85E}"/>
              </a:ext>
            </a:extLst>
          </p:cNvPr>
          <p:cNvSpPr txBox="1"/>
          <p:nvPr/>
        </p:nvSpPr>
        <p:spPr>
          <a:xfrm>
            <a:off x="629073" y="765191"/>
            <a:ext cx="11003775" cy="5601533"/>
          </a:xfrm>
          <a:prstGeom prst="rect">
            <a:avLst/>
          </a:prstGeom>
          <a:noFill/>
        </p:spPr>
        <p:txBody>
          <a:bodyPr wrap="square">
            <a:spAutoFit/>
          </a:bodyPr>
          <a:lstStyle/>
          <a:p>
            <a:pPr algn="just">
              <a:spcAft>
                <a:spcPts val="1200"/>
              </a:spcAft>
            </a:pPr>
            <a:r>
              <a:rPr lang="en-IN" sz="2400" b="1" dirty="0">
                <a:solidFill>
                  <a:srgbClr val="C00000"/>
                </a:solidFill>
              </a:rPr>
              <a:t>High-level Data Link Control (HDLC)</a:t>
            </a:r>
            <a:endParaRPr lang="en-IN" sz="1400" b="1" dirty="0">
              <a:solidFill>
                <a:srgbClr val="C00000"/>
              </a:solidFill>
            </a:endParaRPr>
          </a:p>
          <a:p>
            <a:pPr marL="342900" indent="-342900" algn="just">
              <a:spcAft>
                <a:spcPts val="600"/>
              </a:spcAft>
              <a:buFont typeface="Wingdings" panose="05000000000000000000" pitchFamily="2" charset="2"/>
              <a:buChar char="§"/>
            </a:pPr>
            <a:r>
              <a:rPr lang="en-IN" sz="2300" dirty="0"/>
              <a:t>High-level Data Link Control </a:t>
            </a:r>
            <a:r>
              <a:rPr lang="en-IN" sz="2300" dirty="0">
                <a:solidFill>
                  <a:srgbClr val="0000FF"/>
                </a:solidFill>
              </a:rPr>
              <a:t>(HDLC) is a bit-oriented protocol for communication over point-to-point and multipoint links</a:t>
            </a:r>
          </a:p>
          <a:p>
            <a:pPr marL="342900" indent="-342900" algn="just">
              <a:spcAft>
                <a:spcPts val="600"/>
              </a:spcAft>
              <a:buFont typeface="Wingdings" panose="05000000000000000000" pitchFamily="2" charset="2"/>
              <a:buChar char="§"/>
            </a:pPr>
            <a:r>
              <a:rPr lang="en-IN" sz="2300" dirty="0"/>
              <a:t>It implements the </a:t>
            </a:r>
            <a:r>
              <a:rPr lang="en-IN" sz="2300" dirty="0">
                <a:solidFill>
                  <a:srgbClr val="0000FF"/>
                </a:solidFill>
              </a:rPr>
              <a:t>Stop-and-Wait protocol</a:t>
            </a:r>
          </a:p>
          <a:p>
            <a:pPr marL="342900" indent="-342900" algn="just">
              <a:spcAft>
                <a:spcPts val="600"/>
              </a:spcAft>
              <a:buFont typeface="Wingdings" panose="05000000000000000000" pitchFamily="2" charset="2"/>
              <a:buChar char="§"/>
            </a:pPr>
            <a:r>
              <a:rPr lang="en-US" sz="2300" dirty="0"/>
              <a:t>Transfer Modes </a:t>
            </a:r>
          </a:p>
          <a:p>
            <a:pPr marL="800100" lvl="1" indent="-342900" algn="just">
              <a:spcAft>
                <a:spcPts val="600"/>
              </a:spcAft>
              <a:buFont typeface="Wingdings" panose="05000000000000000000" pitchFamily="2" charset="2"/>
              <a:buChar char="§"/>
            </a:pPr>
            <a:r>
              <a:rPr lang="en-US" sz="2300" dirty="0"/>
              <a:t>HDLC provides </a:t>
            </a:r>
            <a:r>
              <a:rPr lang="en-US" sz="2300" dirty="0">
                <a:solidFill>
                  <a:srgbClr val="0000FF"/>
                </a:solidFill>
              </a:rPr>
              <a:t>two common transfer modes </a:t>
            </a:r>
            <a:r>
              <a:rPr lang="en-US" sz="2300" dirty="0"/>
              <a:t>that can be used in different configurations: </a:t>
            </a:r>
            <a:r>
              <a:rPr lang="en-US" sz="2300" dirty="0">
                <a:solidFill>
                  <a:srgbClr val="0000FF"/>
                </a:solidFill>
              </a:rPr>
              <a:t>Normal  Response Mode (NRM)</a:t>
            </a:r>
            <a:r>
              <a:rPr lang="en-US" sz="2300" dirty="0"/>
              <a:t> and </a:t>
            </a:r>
            <a:r>
              <a:rPr lang="en-US" sz="2300" dirty="0">
                <a:solidFill>
                  <a:srgbClr val="0000FF"/>
                </a:solidFill>
              </a:rPr>
              <a:t>Asynchronous Balanced Mode (ABM)</a:t>
            </a:r>
          </a:p>
          <a:p>
            <a:pPr marL="1163638" lvl="2" indent="-355600" algn="just">
              <a:spcAft>
                <a:spcPts val="600"/>
              </a:spcAft>
              <a:buFont typeface="Wingdings" panose="05000000000000000000" pitchFamily="2" charset="2"/>
              <a:buChar char="§"/>
            </a:pPr>
            <a:r>
              <a:rPr lang="en-US" sz="2300" dirty="0"/>
              <a:t>In </a:t>
            </a:r>
            <a:r>
              <a:rPr lang="en-US" sz="2300" dirty="0">
                <a:solidFill>
                  <a:srgbClr val="0000FF"/>
                </a:solidFill>
              </a:rPr>
              <a:t>Normal Response Mode (NRM)</a:t>
            </a:r>
            <a:r>
              <a:rPr lang="en-US" sz="2300" dirty="0"/>
              <a:t>, the station configuration is unbalanced. There is  </a:t>
            </a:r>
            <a:r>
              <a:rPr lang="en-US" sz="2300" dirty="0">
                <a:solidFill>
                  <a:srgbClr val="0000FF"/>
                </a:solidFill>
              </a:rPr>
              <a:t>one primary station and multiple secondary stations</a:t>
            </a:r>
            <a:r>
              <a:rPr lang="en-US" sz="2300" dirty="0"/>
              <a:t>. A </a:t>
            </a:r>
            <a:r>
              <a:rPr lang="en-US" sz="2300" dirty="0">
                <a:solidFill>
                  <a:srgbClr val="0000FF"/>
                </a:solidFill>
              </a:rPr>
              <a:t>primary station can send commands; a secondary station can only respond</a:t>
            </a:r>
            <a:r>
              <a:rPr lang="en-US" sz="2300" dirty="0"/>
              <a:t>. The </a:t>
            </a:r>
            <a:r>
              <a:rPr lang="en-US" sz="2300" dirty="0">
                <a:solidFill>
                  <a:srgbClr val="0000FF"/>
                </a:solidFill>
              </a:rPr>
              <a:t>NRM is used for both point-to-point and multipoint links</a:t>
            </a:r>
          </a:p>
          <a:p>
            <a:pPr marL="1163638" lvl="2" indent="-355600" algn="just">
              <a:spcAft>
                <a:spcPts val="600"/>
              </a:spcAft>
              <a:buFont typeface="Wingdings" panose="05000000000000000000" pitchFamily="2" charset="2"/>
              <a:buChar char="§"/>
            </a:pPr>
            <a:r>
              <a:rPr lang="en-US" sz="2300" dirty="0"/>
              <a:t>In </a:t>
            </a:r>
            <a:r>
              <a:rPr lang="en-US" sz="2300" dirty="0">
                <a:solidFill>
                  <a:srgbClr val="0000FF"/>
                </a:solidFill>
              </a:rPr>
              <a:t>ABM, the configuration is balanced</a:t>
            </a:r>
            <a:r>
              <a:rPr lang="en-US" sz="2300" dirty="0"/>
              <a:t>. The </a:t>
            </a:r>
            <a:r>
              <a:rPr lang="en-US" sz="2300" dirty="0">
                <a:solidFill>
                  <a:srgbClr val="0000FF"/>
                </a:solidFill>
              </a:rPr>
              <a:t>link is point-to-point, and each station can function as a primary and a secondary </a:t>
            </a:r>
            <a:r>
              <a:rPr lang="en-US" sz="2300" dirty="0"/>
              <a:t>(acting as peers). </a:t>
            </a:r>
            <a:endParaRPr lang="en-IN" sz="2300" dirty="0"/>
          </a:p>
        </p:txBody>
      </p:sp>
      <p:sp>
        <p:nvSpPr>
          <p:cNvPr id="4" name="TextBox 3">
            <a:extLst>
              <a:ext uri="{FF2B5EF4-FFF2-40B4-BE49-F238E27FC236}">
                <a16:creationId xmlns:a16="http://schemas.microsoft.com/office/drawing/2014/main" id="{F5893260-0638-861D-50EB-4724784981DB}"/>
              </a:ext>
            </a:extLst>
          </p:cNvPr>
          <p:cNvSpPr txBox="1"/>
          <p:nvPr/>
        </p:nvSpPr>
        <p:spPr>
          <a:xfrm>
            <a:off x="3294723" y="86465"/>
            <a:ext cx="6097772" cy="584775"/>
          </a:xfrm>
          <a:prstGeom prst="rect">
            <a:avLst/>
          </a:prstGeom>
          <a:noFill/>
        </p:spPr>
        <p:txBody>
          <a:bodyPr wrap="square">
            <a:spAutoFit/>
          </a:bodyPr>
          <a:lstStyle/>
          <a:p>
            <a:r>
              <a:rPr lang="en-IN" sz="3200" b="1" dirty="0">
                <a:solidFill>
                  <a:srgbClr val="CC0066"/>
                </a:solidFill>
                <a:ea typeface="+mj-ea"/>
                <a:cs typeface="+mj-cs"/>
              </a:rPr>
              <a:t>Data Link Layer Protocols (Contd.) </a:t>
            </a:r>
          </a:p>
        </p:txBody>
      </p:sp>
    </p:spTree>
    <p:extLst>
      <p:ext uri="{BB962C8B-B14F-4D97-AF65-F5344CB8AC3E}">
        <p14:creationId xmlns:p14="http://schemas.microsoft.com/office/powerpoint/2010/main" val="26858596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p:txBody>
          <a:bodyPr/>
          <a:lstStyle/>
          <a:p>
            <a:r>
              <a:rPr lang="en-IN" sz="3200" b="1" dirty="0">
                <a:solidFill>
                  <a:srgbClr val="CC0066"/>
                </a:solidFill>
                <a:ea typeface="+mj-ea"/>
                <a:cs typeface="+mj-cs"/>
              </a:rPr>
              <a:t>Data Link Layer Protocols (Contd.) </a:t>
            </a:r>
          </a:p>
        </p:txBody>
      </p:sp>
      <p:pic>
        <p:nvPicPr>
          <p:cNvPr id="34818" name="Picture 2" descr="Performance Analysis of the HDLC Protocol-NRM Mode | SpringerLink">
            <a:extLst>
              <a:ext uri="{FF2B5EF4-FFF2-40B4-BE49-F238E27FC236}">
                <a16:creationId xmlns:a16="http://schemas.microsoft.com/office/drawing/2014/main" id="{4BD88D0B-C8E7-6F07-1423-B7CFF550C2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467"/>
          <a:stretch/>
        </p:blipFill>
        <p:spPr bwMode="auto">
          <a:xfrm>
            <a:off x="2107314" y="895238"/>
            <a:ext cx="7596249" cy="3423609"/>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Performance Analysis of the HDLC Protocol-NRM Mode | SpringerLink">
            <a:extLst>
              <a:ext uri="{FF2B5EF4-FFF2-40B4-BE49-F238E27FC236}">
                <a16:creationId xmlns:a16="http://schemas.microsoft.com/office/drawing/2014/main" id="{5F75F45A-75F3-0443-689C-9FFBC78D89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288"/>
          <a:stretch/>
        </p:blipFill>
        <p:spPr bwMode="auto">
          <a:xfrm>
            <a:off x="2107314" y="4424377"/>
            <a:ext cx="7645147" cy="16204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2FC374-2E8B-F6FE-0AB1-D909EF30E79A}"/>
              </a:ext>
            </a:extLst>
          </p:cNvPr>
          <p:cNvSpPr txBox="1"/>
          <p:nvPr/>
        </p:nvSpPr>
        <p:spPr>
          <a:xfrm>
            <a:off x="2767665" y="6105088"/>
            <a:ext cx="6495088" cy="369332"/>
          </a:xfrm>
          <a:prstGeom prst="rect">
            <a:avLst/>
          </a:prstGeom>
          <a:noFill/>
        </p:spPr>
        <p:txBody>
          <a:bodyPr wrap="square" rtlCol="0">
            <a:spAutoFit/>
          </a:bodyPr>
          <a:lstStyle/>
          <a:p>
            <a:pPr algn="ctr"/>
            <a:r>
              <a:rPr lang="en-IN" b="1" dirty="0">
                <a:solidFill>
                  <a:srgbClr val="0000FF"/>
                </a:solidFill>
              </a:rPr>
              <a:t>Figure. Asynchronous Balanced Mode (ABM)</a:t>
            </a:r>
          </a:p>
        </p:txBody>
      </p:sp>
      <p:sp>
        <p:nvSpPr>
          <p:cNvPr id="4" name="TextBox 3">
            <a:extLst>
              <a:ext uri="{FF2B5EF4-FFF2-40B4-BE49-F238E27FC236}">
                <a16:creationId xmlns:a16="http://schemas.microsoft.com/office/drawing/2014/main" id="{9F26D1D7-8A7C-52A6-F7C0-37465E2BFDAF}"/>
              </a:ext>
            </a:extLst>
          </p:cNvPr>
          <p:cNvSpPr txBox="1"/>
          <p:nvPr/>
        </p:nvSpPr>
        <p:spPr>
          <a:xfrm>
            <a:off x="2682343" y="4335407"/>
            <a:ext cx="6495088" cy="369332"/>
          </a:xfrm>
          <a:prstGeom prst="rect">
            <a:avLst/>
          </a:prstGeom>
          <a:noFill/>
        </p:spPr>
        <p:txBody>
          <a:bodyPr wrap="square" rtlCol="0">
            <a:spAutoFit/>
          </a:bodyPr>
          <a:lstStyle/>
          <a:p>
            <a:pPr algn="ctr"/>
            <a:r>
              <a:rPr lang="en-IN" b="1" dirty="0">
                <a:solidFill>
                  <a:srgbClr val="0000FF"/>
                </a:solidFill>
              </a:rPr>
              <a:t>Figure. Normal Response Mode (NRM)</a:t>
            </a:r>
          </a:p>
        </p:txBody>
      </p:sp>
    </p:spTree>
    <p:extLst>
      <p:ext uri="{BB962C8B-B14F-4D97-AF65-F5344CB8AC3E}">
        <p14:creationId xmlns:p14="http://schemas.microsoft.com/office/powerpoint/2010/main" val="2334772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p:txBody>
          <a:bodyPr/>
          <a:lstStyle/>
          <a:p>
            <a:r>
              <a:rPr lang="en-IN" sz="3200" b="1" dirty="0">
                <a:solidFill>
                  <a:srgbClr val="CC0066"/>
                </a:solidFill>
                <a:ea typeface="+mj-ea"/>
                <a:cs typeface="+mj-cs"/>
              </a:rPr>
              <a:t>Data Link Layer Protocols (Contd.) </a:t>
            </a:r>
          </a:p>
        </p:txBody>
      </p:sp>
      <p:grpSp>
        <p:nvGrpSpPr>
          <p:cNvPr id="20" name="Group 19">
            <a:extLst>
              <a:ext uri="{FF2B5EF4-FFF2-40B4-BE49-F238E27FC236}">
                <a16:creationId xmlns:a16="http://schemas.microsoft.com/office/drawing/2014/main" id="{197394EA-70AF-8BA0-B417-2AFBA1E891DB}"/>
              </a:ext>
            </a:extLst>
          </p:cNvPr>
          <p:cNvGrpSpPr/>
          <p:nvPr/>
        </p:nvGrpSpPr>
        <p:grpSpPr>
          <a:xfrm>
            <a:off x="652507" y="953337"/>
            <a:ext cx="6900437" cy="5401743"/>
            <a:chOff x="2453173" y="765954"/>
            <a:chExt cx="7042692" cy="5588612"/>
          </a:xfrm>
        </p:grpSpPr>
        <p:pic>
          <p:nvPicPr>
            <p:cNvPr id="2050" name="Picture 2" descr="Basic Frame Structure of HDLC - GeeksforGeeks">
              <a:extLst>
                <a:ext uri="{FF2B5EF4-FFF2-40B4-BE49-F238E27FC236}">
                  <a16:creationId xmlns:a16="http://schemas.microsoft.com/office/drawing/2014/main" id="{A22D85F1-803C-79F4-978C-837C1661C6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5" t="5146" r="1497" b="21936"/>
            <a:stretch/>
          </p:blipFill>
          <p:spPr bwMode="auto">
            <a:xfrm>
              <a:off x="2696135" y="765954"/>
              <a:ext cx="6799730" cy="25020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DLC Configurations,Transfer Modes and Different Types of Frames">
              <a:extLst>
                <a:ext uri="{FF2B5EF4-FFF2-40B4-BE49-F238E27FC236}">
                  <a16:creationId xmlns:a16="http://schemas.microsoft.com/office/drawing/2014/main" id="{ED62ED9A-6C60-24EB-2B86-A242A74BE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350" y="3732143"/>
              <a:ext cx="5521332" cy="2622423"/>
            </a:xfrm>
            <a:prstGeom prst="rect">
              <a:avLst/>
            </a:prstGeom>
            <a:noFill/>
            <a:ln w="19050">
              <a:solidFill>
                <a:srgbClr val="002060"/>
              </a:solidFill>
            </a:ln>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CD42459-BA16-8C36-2D6D-66A4311F3462}"/>
                </a:ext>
              </a:extLst>
            </p:cNvPr>
            <p:cNvCxnSpPr>
              <a:cxnSpLocks/>
            </p:cNvCxnSpPr>
            <p:nvPr/>
          </p:nvCxnSpPr>
          <p:spPr>
            <a:xfrm flipH="1">
              <a:off x="2453173" y="2736761"/>
              <a:ext cx="2260495" cy="93575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BD3E5B5-24A5-A097-7081-12578489B567}"/>
                </a:ext>
              </a:extLst>
            </p:cNvPr>
            <p:cNvCxnSpPr>
              <a:cxnSpLocks/>
            </p:cNvCxnSpPr>
            <p:nvPr/>
          </p:nvCxnSpPr>
          <p:spPr>
            <a:xfrm>
              <a:off x="5475450" y="2742236"/>
              <a:ext cx="2528232" cy="93575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350E447E-4905-80F5-7145-C4C477D0A966}"/>
              </a:ext>
            </a:extLst>
          </p:cNvPr>
          <p:cNvSpPr txBox="1"/>
          <p:nvPr/>
        </p:nvSpPr>
        <p:spPr>
          <a:xfrm>
            <a:off x="7552944" y="784278"/>
            <a:ext cx="4151375" cy="2431435"/>
          </a:xfrm>
          <a:prstGeom prst="rect">
            <a:avLst/>
          </a:prstGeom>
          <a:noFill/>
        </p:spPr>
        <p:txBody>
          <a:bodyPr wrap="square">
            <a:spAutoFit/>
          </a:bodyPr>
          <a:lstStyle/>
          <a:p>
            <a:pPr marL="342900" indent="-342900" algn="just">
              <a:buFont typeface="Wingdings" panose="05000000000000000000" pitchFamily="2" charset="2"/>
              <a:buChar char="§"/>
            </a:pPr>
            <a:r>
              <a:rPr lang="en-US" sz="1900" b="1" i="0" dirty="0">
                <a:solidFill>
                  <a:srgbClr val="0000FF"/>
                </a:solidFill>
                <a:effectLst/>
              </a:rPr>
              <a:t>Flag: </a:t>
            </a:r>
            <a:r>
              <a:rPr lang="en-US" sz="1900" b="0" i="0" dirty="0">
                <a:solidFill>
                  <a:schemeClr val="tx1">
                    <a:lumMod val="95000"/>
                    <a:lumOff val="5000"/>
                  </a:schemeClr>
                </a:solidFill>
                <a:effectLst/>
              </a:rPr>
              <a:t>It is an </a:t>
            </a:r>
            <a:r>
              <a:rPr lang="en-US" sz="1900" b="0" i="0" dirty="0">
                <a:solidFill>
                  <a:srgbClr val="0000FF"/>
                </a:solidFill>
                <a:effectLst/>
              </a:rPr>
              <a:t>8-bit</a:t>
            </a:r>
            <a:r>
              <a:rPr lang="en-US" sz="1900" b="0" i="0" dirty="0">
                <a:solidFill>
                  <a:schemeClr val="tx1">
                    <a:lumMod val="95000"/>
                    <a:lumOff val="5000"/>
                  </a:schemeClr>
                </a:solidFill>
                <a:effectLst/>
              </a:rPr>
              <a:t> sequence with a bit pattern </a:t>
            </a:r>
            <a:r>
              <a:rPr lang="en-US" sz="1900" b="0" i="0" dirty="0">
                <a:solidFill>
                  <a:srgbClr val="0000FF"/>
                </a:solidFill>
                <a:effectLst/>
              </a:rPr>
              <a:t>01111110</a:t>
            </a:r>
            <a:r>
              <a:rPr lang="en-US" sz="1900" b="0" i="0" dirty="0">
                <a:solidFill>
                  <a:schemeClr val="tx1">
                    <a:lumMod val="95000"/>
                    <a:lumOff val="5000"/>
                  </a:schemeClr>
                </a:solidFill>
                <a:effectLst/>
              </a:rPr>
              <a:t> that basically helps in identifying both starting and end of a frame. </a:t>
            </a:r>
            <a:r>
              <a:rPr lang="en-US" sz="1900" b="0" i="0" dirty="0">
                <a:solidFill>
                  <a:srgbClr val="0000FF"/>
                </a:solidFill>
                <a:effectLst/>
              </a:rPr>
              <a:t>This bit pattern also serves as a synchronization pattern for receiver</a:t>
            </a:r>
            <a:r>
              <a:rPr lang="en-US" sz="1900" b="0" i="0" dirty="0">
                <a:solidFill>
                  <a:schemeClr val="tx1">
                    <a:lumMod val="95000"/>
                    <a:lumOff val="5000"/>
                  </a:schemeClr>
                </a:solidFill>
                <a:effectLst/>
              </a:rPr>
              <a:t>. This </a:t>
            </a:r>
            <a:r>
              <a:rPr lang="en-US" sz="1900" b="0" i="0" dirty="0">
                <a:solidFill>
                  <a:srgbClr val="0000FF"/>
                </a:solidFill>
                <a:effectLst/>
              </a:rPr>
              <a:t>bit pattern is also not allowed to occur anywhere else inside a complete frame</a:t>
            </a:r>
            <a:endParaRPr lang="en-IN" sz="1900" dirty="0">
              <a:solidFill>
                <a:srgbClr val="0000FF"/>
              </a:solidFill>
            </a:endParaRPr>
          </a:p>
        </p:txBody>
      </p:sp>
      <p:sp>
        <p:nvSpPr>
          <p:cNvPr id="25" name="TextBox 24">
            <a:extLst>
              <a:ext uri="{FF2B5EF4-FFF2-40B4-BE49-F238E27FC236}">
                <a16:creationId xmlns:a16="http://schemas.microsoft.com/office/drawing/2014/main" id="{2B248327-331C-4647-341F-1859EBFB8942}"/>
              </a:ext>
            </a:extLst>
          </p:cNvPr>
          <p:cNvSpPr txBox="1"/>
          <p:nvPr/>
        </p:nvSpPr>
        <p:spPr>
          <a:xfrm>
            <a:off x="6101100" y="3227254"/>
            <a:ext cx="5603219" cy="3385542"/>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1900" b="1" i="0" dirty="0">
                <a:solidFill>
                  <a:srgbClr val="0000FF"/>
                </a:solidFill>
                <a:effectLst/>
              </a:rPr>
              <a:t>Address</a:t>
            </a:r>
            <a:r>
              <a:rPr lang="en-US" sz="1900" b="0" i="0" dirty="0">
                <a:solidFill>
                  <a:schemeClr val="tx1">
                    <a:lumMod val="95000"/>
                    <a:lumOff val="5000"/>
                  </a:schemeClr>
                </a:solidFill>
                <a:effectLst/>
              </a:rPr>
              <a:t>: </a:t>
            </a:r>
            <a:r>
              <a:rPr lang="en-US" sz="1900" b="0" i="0" dirty="0">
                <a:solidFill>
                  <a:srgbClr val="273239"/>
                </a:solidFill>
                <a:effectLst/>
              </a:rPr>
              <a:t>The </a:t>
            </a:r>
            <a:r>
              <a:rPr lang="en-US" sz="1900" b="0" i="0" dirty="0">
                <a:solidFill>
                  <a:srgbClr val="0000FF"/>
                </a:solidFill>
                <a:effectLst/>
              </a:rPr>
              <a:t>address field generally includes HDLC address of secondary station</a:t>
            </a:r>
            <a:r>
              <a:rPr lang="en-US" sz="1900" b="0" i="0" dirty="0">
                <a:solidFill>
                  <a:srgbClr val="273239"/>
                </a:solidFill>
                <a:effectLst/>
              </a:rPr>
              <a:t>. It helps to </a:t>
            </a:r>
            <a:r>
              <a:rPr lang="en-US" sz="1900" b="0" i="0" dirty="0">
                <a:solidFill>
                  <a:srgbClr val="0000FF"/>
                </a:solidFill>
                <a:effectLst/>
              </a:rPr>
              <a:t>identify secondary station will sent or receive data frame</a:t>
            </a:r>
            <a:r>
              <a:rPr lang="en-US" sz="1900" b="0" i="0" dirty="0">
                <a:solidFill>
                  <a:srgbClr val="273239"/>
                </a:solidFill>
                <a:effectLst/>
              </a:rPr>
              <a:t>. This field also generally consists of </a:t>
            </a:r>
            <a:r>
              <a:rPr lang="en-US" sz="1900" b="0" i="0" dirty="0">
                <a:solidFill>
                  <a:srgbClr val="0000FF"/>
                </a:solidFill>
                <a:effectLst/>
              </a:rPr>
              <a:t>8 bits </a:t>
            </a:r>
            <a:r>
              <a:rPr lang="en-US" sz="1900" b="0" i="0" dirty="0">
                <a:solidFill>
                  <a:srgbClr val="273239"/>
                </a:solidFill>
                <a:effectLst/>
              </a:rPr>
              <a:t>therefore it is capable of addressing 256 addresses</a:t>
            </a:r>
          </a:p>
          <a:p>
            <a:pPr marL="342900" indent="-342900" algn="just">
              <a:buFont typeface="Wingdings" panose="05000000000000000000" pitchFamily="2" charset="2"/>
              <a:buChar char="§"/>
            </a:pPr>
            <a:r>
              <a:rPr lang="en-US" sz="1900" b="1" dirty="0">
                <a:solidFill>
                  <a:srgbClr val="0000FF"/>
                </a:solidFill>
              </a:rPr>
              <a:t>Control: </a:t>
            </a:r>
            <a:r>
              <a:rPr lang="en-US" sz="1900" b="0" i="0" dirty="0">
                <a:solidFill>
                  <a:srgbClr val="212529"/>
                </a:solidFill>
                <a:effectLst/>
              </a:rPr>
              <a:t>This is the third field of the HDLC frame and it is a </a:t>
            </a:r>
            <a:r>
              <a:rPr lang="en-US" sz="1900" b="0" i="0" dirty="0">
                <a:solidFill>
                  <a:srgbClr val="0000FF"/>
                </a:solidFill>
                <a:effectLst/>
              </a:rPr>
              <a:t>1 or 2-byte segment </a:t>
            </a:r>
            <a:r>
              <a:rPr lang="en-US" sz="1900" b="0" i="0" dirty="0">
                <a:solidFill>
                  <a:srgbClr val="212529"/>
                </a:solidFill>
                <a:effectLst/>
              </a:rPr>
              <a:t>of the frame and is </a:t>
            </a:r>
            <a:r>
              <a:rPr lang="en-US" sz="1900" b="0" i="0" dirty="0">
                <a:solidFill>
                  <a:srgbClr val="0000FF"/>
                </a:solidFill>
                <a:effectLst/>
              </a:rPr>
              <a:t>mainly used for flow control and error control</a:t>
            </a:r>
            <a:r>
              <a:rPr lang="en-US" sz="1900" b="0" i="0" dirty="0">
                <a:solidFill>
                  <a:srgbClr val="212529"/>
                </a:solidFill>
                <a:effectLst/>
              </a:rPr>
              <a:t>. </a:t>
            </a:r>
            <a:r>
              <a:rPr lang="en-US" sz="1900" b="0" i="0" dirty="0">
                <a:solidFill>
                  <a:srgbClr val="0000FF"/>
                </a:solidFill>
                <a:effectLst/>
              </a:rPr>
              <a:t>I-Frame is used when 1</a:t>
            </a:r>
            <a:r>
              <a:rPr lang="en-US" sz="1900" b="0" i="0" baseline="30000" dirty="0">
                <a:solidFill>
                  <a:srgbClr val="0000FF"/>
                </a:solidFill>
                <a:effectLst/>
              </a:rPr>
              <a:t>st</a:t>
            </a:r>
            <a:r>
              <a:rPr lang="en-US" sz="1900" b="0" i="0" dirty="0">
                <a:solidFill>
                  <a:srgbClr val="0000FF"/>
                </a:solidFill>
                <a:effectLst/>
              </a:rPr>
              <a:t> bit is ‘0’, S-Frame is used when 1</a:t>
            </a:r>
            <a:r>
              <a:rPr lang="en-US" sz="1900" b="0" i="0" baseline="30000" dirty="0">
                <a:solidFill>
                  <a:srgbClr val="0000FF"/>
                </a:solidFill>
                <a:effectLst/>
              </a:rPr>
              <a:t>st</a:t>
            </a:r>
            <a:r>
              <a:rPr lang="en-US" sz="1900" b="0" i="0" dirty="0">
                <a:solidFill>
                  <a:srgbClr val="0000FF"/>
                </a:solidFill>
                <a:effectLst/>
              </a:rPr>
              <a:t> two bits are ‘ 10‘, and U-Frame is used when 1</a:t>
            </a:r>
            <a:r>
              <a:rPr lang="en-US" sz="1900" b="0" i="0" baseline="30000" dirty="0">
                <a:solidFill>
                  <a:srgbClr val="0000FF"/>
                </a:solidFill>
                <a:effectLst/>
              </a:rPr>
              <a:t>st</a:t>
            </a:r>
            <a:r>
              <a:rPr lang="en-US" sz="1900" b="0" i="0" dirty="0">
                <a:solidFill>
                  <a:srgbClr val="0000FF"/>
                </a:solidFill>
                <a:effectLst/>
              </a:rPr>
              <a:t> two bits are ‘11’.</a:t>
            </a:r>
            <a:endParaRPr lang="en-IN" sz="1900" dirty="0">
              <a:solidFill>
                <a:srgbClr val="0000FF"/>
              </a:solidFill>
            </a:endParaRPr>
          </a:p>
        </p:txBody>
      </p:sp>
    </p:spTree>
    <p:extLst>
      <p:ext uri="{BB962C8B-B14F-4D97-AF65-F5344CB8AC3E}">
        <p14:creationId xmlns:p14="http://schemas.microsoft.com/office/powerpoint/2010/main" val="16765229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p:txBody>
          <a:bodyPr/>
          <a:lstStyle/>
          <a:p>
            <a:r>
              <a:rPr lang="en-IN" sz="3200" b="1" dirty="0">
                <a:solidFill>
                  <a:srgbClr val="CC0066"/>
                </a:solidFill>
                <a:ea typeface="+mj-ea"/>
                <a:cs typeface="+mj-cs"/>
              </a:rPr>
              <a:t>Data Link Layer Protocols (Contd.) </a:t>
            </a:r>
          </a:p>
        </p:txBody>
      </p:sp>
      <p:sp>
        <p:nvSpPr>
          <p:cNvPr id="6" name="TextBox 5">
            <a:extLst>
              <a:ext uri="{FF2B5EF4-FFF2-40B4-BE49-F238E27FC236}">
                <a16:creationId xmlns:a16="http://schemas.microsoft.com/office/drawing/2014/main" id="{1B9B1E0E-D568-3168-46D2-BCE8316F6452}"/>
              </a:ext>
            </a:extLst>
          </p:cNvPr>
          <p:cNvSpPr txBox="1"/>
          <p:nvPr/>
        </p:nvSpPr>
        <p:spPr>
          <a:xfrm>
            <a:off x="631866" y="1002866"/>
            <a:ext cx="10928267" cy="5247590"/>
          </a:xfrm>
          <a:prstGeom prst="rect">
            <a:avLst/>
          </a:prstGeom>
          <a:noFill/>
        </p:spPr>
        <p:txBody>
          <a:bodyPr wrap="square">
            <a:spAutoFit/>
          </a:bodyPr>
          <a:lstStyle/>
          <a:p>
            <a:pPr>
              <a:spcAft>
                <a:spcPts val="600"/>
              </a:spcAft>
            </a:pPr>
            <a:r>
              <a:rPr lang="en-IN" sz="2400" b="1" dirty="0">
                <a:solidFill>
                  <a:srgbClr val="FF0000"/>
                </a:solidFill>
              </a:rPr>
              <a:t>HDLC Framing</a:t>
            </a:r>
          </a:p>
          <a:p>
            <a:pPr marL="342900" indent="-342900">
              <a:spcAft>
                <a:spcPts val="600"/>
              </a:spcAft>
              <a:buFont typeface="Wingdings" panose="05000000000000000000" pitchFamily="2" charset="2"/>
              <a:buChar char="§"/>
            </a:pPr>
            <a:r>
              <a:rPr lang="en-US" sz="2300" dirty="0">
                <a:solidFill>
                  <a:schemeClr val="tx1">
                    <a:lumMod val="95000"/>
                    <a:lumOff val="5000"/>
                  </a:schemeClr>
                </a:solidFill>
              </a:rPr>
              <a:t>HDLC defines </a:t>
            </a:r>
            <a:r>
              <a:rPr lang="en-US" sz="2300" dirty="0">
                <a:solidFill>
                  <a:srgbClr val="0000FF"/>
                </a:solidFill>
              </a:rPr>
              <a:t>three types of frames</a:t>
            </a:r>
            <a:r>
              <a:rPr lang="en-US" sz="2300" dirty="0">
                <a:solidFill>
                  <a:schemeClr val="tx1">
                    <a:lumMod val="95000"/>
                    <a:lumOff val="5000"/>
                  </a:schemeClr>
                </a:solidFill>
              </a:rPr>
              <a:t>: </a:t>
            </a:r>
            <a:r>
              <a:rPr lang="en-US" sz="2300" dirty="0">
                <a:solidFill>
                  <a:srgbClr val="0000FF"/>
                </a:solidFill>
              </a:rPr>
              <a:t>Information frames (I-frames), Supervisory frames (S-frames), and Unnumbered frames (U-frames)</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Each type of frame serves as an envelope for the transmission of a different type of message. </a:t>
            </a:r>
          </a:p>
          <a:p>
            <a:pPr marL="800100" lvl="1" indent="-342900" algn="just">
              <a:spcAft>
                <a:spcPts val="600"/>
              </a:spcAft>
              <a:buFont typeface="Wingdings" panose="05000000000000000000" pitchFamily="2" charset="2"/>
              <a:buChar char="§"/>
            </a:pPr>
            <a:r>
              <a:rPr lang="en-US" sz="2300" dirty="0">
                <a:solidFill>
                  <a:schemeClr val="tx1">
                    <a:lumMod val="95000"/>
                    <a:lumOff val="5000"/>
                  </a:schemeClr>
                </a:solidFill>
              </a:rPr>
              <a:t>Iframes are used to data-link user data and control information relating to user data (piggybacking)</a:t>
            </a:r>
          </a:p>
          <a:p>
            <a:pPr marL="800100" lvl="1" indent="-342900" algn="just">
              <a:spcAft>
                <a:spcPts val="600"/>
              </a:spcAft>
              <a:buFont typeface="Wingdings" panose="05000000000000000000" pitchFamily="2" charset="2"/>
              <a:buChar char="§"/>
            </a:pPr>
            <a:r>
              <a:rPr lang="en-US" sz="2300" dirty="0">
                <a:solidFill>
                  <a:schemeClr val="tx1">
                    <a:lumMod val="95000"/>
                    <a:lumOff val="5000"/>
                  </a:schemeClr>
                </a:solidFill>
              </a:rPr>
              <a:t>S-frames are used only to transport control information</a:t>
            </a:r>
          </a:p>
          <a:p>
            <a:pPr marL="800100" lvl="1" indent="-342900" algn="just">
              <a:spcAft>
                <a:spcPts val="600"/>
              </a:spcAft>
              <a:buFont typeface="Wingdings" panose="05000000000000000000" pitchFamily="2" charset="2"/>
              <a:buChar char="§"/>
            </a:pPr>
            <a:r>
              <a:rPr lang="en-US" sz="2300" dirty="0">
                <a:solidFill>
                  <a:schemeClr val="tx1">
                    <a:lumMod val="95000"/>
                    <a:lumOff val="5000"/>
                  </a:schemeClr>
                </a:solidFill>
              </a:rPr>
              <a:t>U-frames are reserved for system management. </a:t>
            </a:r>
            <a:r>
              <a:rPr lang="en-US" sz="2300" dirty="0">
                <a:solidFill>
                  <a:srgbClr val="0000FF"/>
                </a:solidFill>
              </a:rPr>
              <a:t>Information carried by U-frames is intended for managing the link itself</a:t>
            </a:r>
          </a:p>
          <a:p>
            <a:pPr marL="342900" lvl="1" indent="-342900" algn="just">
              <a:spcAft>
                <a:spcPts val="600"/>
              </a:spcAft>
              <a:buFont typeface="Wingdings" panose="05000000000000000000" pitchFamily="2" charset="2"/>
              <a:buChar char="§"/>
            </a:pPr>
            <a:r>
              <a:rPr lang="en-US" sz="2300" dirty="0">
                <a:solidFill>
                  <a:schemeClr val="tx1">
                    <a:lumMod val="95000"/>
                    <a:lumOff val="5000"/>
                  </a:schemeClr>
                </a:solidFill>
              </a:rPr>
              <a:t>Each frame in HDLC contain up to six fields.- a beginning flag field, an address field, a control field, an information field, a frame check sequence (FCS) field, and an ending flag field</a:t>
            </a:r>
            <a:endParaRPr lang="en-IN" sz="2300" dirty="0">
              <a:solidFill>
                <a:schemeClr val="tx1">
                  <a:lumMod val="95000"/>
                  <a:lumOff val="5000"/>
                </a:schemeClr>
              </a:solidFill>
            </a:endParaRPr>
          </a:p>
        </p:txBody>
      </p:sp>
    </p:spTree>
    <p:extLst>
      <p:ext uri="{BB962C8B-B14F-4D97-AF65-F5344CB8AC3E}">
        <p14:creationId xmlns:p14="http://schemas.microsoft.com/office/powerpoint/2010/main" val="22043261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p:txBody>
          <a:bodyPr/>
          <a:lstStyle/>
          <a:p>
            <a:r>
              <a:rPr lang="en-IN" sz="3200" b="1" dirty="0">
                <a:solidFill>
                  <a:srgbClr val="CC0066"/>
                </a:solidFill>
                <a:ea typeface="+mj-ea"/>
                <a:cs typeface="+mj-cs"/>
              </a:rPr>
              <a:t>Data Link Layer Protocols (Contd.) </a:t>
            </a:r>
          </a:p>
        </p:txBody>
      </p:sp>
      <p:sp>
        <p:nvSpPr>
          <p:cNvPr id="7" name="TextBox 6">
            <a:extLst>
              <a:ext uri="{FF2B5EF4-FFF2-40B4-BE49-F238E27FC236}">
                <a16:creationId xmlns:a16="http://schemas.microsoft.com/office/drawing/2014/main" id="{6855B488-C161-C707-A8DB-EB3D582C96CD}"/>
              </a:ext>
            </a:extLst>
          </p:cNvPr>
          <p:cNvSpPr txBox="1"/>
          <p:nvPr/>
        </p:nvSpPr>
        <p:spPr>
          <a:xfrm>
            <a:off x="602821" y="685139"/>
            <a:ext cx="10991771" cy="1523494"/>
          </a:xfrm>
          <a:prstGeom prst="rect">
            <a:avLst/>
          </a:prstGeom>
          <a:noFill/>
        </p:spPr>
        <p:txBody>
          <a:bodyPr wrap="square">
            <a:spAutoFit/>
          </a:bodyPr>
          <a:lstStyle/>
          <a:p>
            <a:pPr marL="355600" indent="-355600" algn="just">
              <a:spcAft>
                <a:spcPts val="600"/>
              </a:spcAft>
              <a:buFont typeface="Wingdings" panose="05000000000000000000" pitchFamily="2" charset="2"/>
              <a:buChar char="§"/>
            </a:pPr>
            <a:r>
              <a:rPr lang="en-IN" sz="2200" b="1" dirty="0">
                <a:solidFill>
                  <a:srgbClr val="0000FF"/>
                </a:solidFill>
              </a:rPr>
              <a:t>Information Field: </a:t>
            </a:r>
            <a:r>
              <a:rPr lang="en-IN" sz="2200" dirty="0"/>
              <a:t>The information field contains the user’s data from the network layer. Its length can vary from one network to another. </a:t>
            </a:r>
          </a:p>
          <a:p>
            <a:pPr marL="355600" indent="-355600" algn="just">
              <a:spcAft>
                <a:spcPts val="600"/>
              </a:spcAft>
              <a:buFont typeface="Wingdings" panose="05000000000000000000" pitchFamily="2" charset="2"/>
              <a:buChar char="§"/>
            </a:pPr>
            <a:r>
              <a:rPr lang="en-IN" sz="2200" b="1" dirty="0">
                <a:solidFill>
                  <a:srgbClr val="0000FF"/>
                </a:solidFill>
              </a:rPr>
              <a:t>FCS Field: </a:t>
            </a:r>
            <a:r>
              <a:rPr lang="en-IN" sz="2200" dirty="0"/>
              <a:t>The frame check sequence (FCS) is the HDLC error detection field. It can contain either a 2- or 4-byte CRC. </a:t>
            </a:r>
          </a:p>
        </p:txBody>
      </p:sp>
    </p:spTree>
    <p:extLst>
      <p:ext uri="{BB962C8B-B14F-4D97-AF65-F5344CB8AC3E}">
        <p14:creationId xmlns:p14="http://schemas.microsoft.com/office/powerpoint/2010/main" val="40803182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p:txBody>
          <a:bodyPr/>
          <a:lstStyle/>
          <a:p>
            <a:r>
              <a:rPr lang="en-IN" sz="3200" b="1" dirty="0">
                <a:solidFill>
                  <a:srgbClr val="CC0066"/>
                </a:solidFill>
                <a:ea typeface="+mj-ea"/>
                <a:cs typeface="+mj-cs"/>
              </a:rPr>
              <a:t>Data Link Layer Protocols (Contd.) </a:t>
            </a:r>
          </a:p>
        </p:txBody>
      </p:sp>
      <p:sp>
        <p:nvSpPr>
          <p:cNvPr id="4" name="TextBox 3">
            <a:extLst>
              <a:ext uri="{FF2B5EF4-FFF2-40B4-BE49-F238E27FC236}">
                <a16:creationId xmlns:a16="http://schemas.microsoft.com/office/drawing/2014/main" id="{0FB5D122-0B46-B848-63EA-C1597FDA88FD}"/>
              </a:ext>
            </a:extLst>
          </p:cNvPr>
          <p:cNvSpPr txBox="1"/>
          <p:nvPr/>
        </p:nvSpPr>
        <p:spPr>
          <a:xfrm>
            <a:off x="448056" y="917505"/>
            <a:ext cx="5822363" cy="461665"/>
          </a:xfrm>
          <a:prstGeom prst="rect">
            <a:avLst/>
          </a:prstGeom>
          <a:noFill/>
        </p:spPr>
        <p:txBody>
          <a:bodyPr wrap="square">
            <a:spAutoFit/>
          </a:bodyPr>
          <a:lstStyle/>
          <a:p>
            <a:pPr algn="just">
              <a:spcAft>
                <a:spcPts val="600"/>
              </a:spcAft>
            </a:pPr>
            <a:r>
              <a:rPr lang="en-IN" sz="2400" b="1" dirty="0">
                <a:solidFill>
                  <a:srgbClr val="FF0000"/>
                </a:solidFill>
              </a:rPr>
              <a:t>Control information for various frames</a:t>
            </a:r>
          </a:p>
        </p:txBody>
      </p:sp>
      <p:sp>
        <p:nvSpPr>
          <p:cNvPr id="7" name="TextBox 6">
            <a:extLst>
              <a:ext uri="{FF2B5EF4-FFF2-40B4-BE49-F238E27FC236}">
                <a16:creationId xmlns:a16="http://schemas.microsoft.com/office/drawing/2014/main" id="{6855B488-C161-C707-A8DB-EB3D582C96CD}"/>
              </a:ext>
            </a:extLst>
          </p:cNvPr>
          <p:cNvSpPr txBox="1"/>
          <p:nvPr/>
        </p:nvSpPr>
        <p:spPr>
          <a:xfrm>
            <a:off x="448056" y="1379170"/>
            <a:ext cx="11137392" cy="3939540"/>
          </a:xfrm>
          <a:prstGeom prst="rect">
            <a:avLst/>
          </a:prstGeom>
          <a:noFill/>
        </p:spPr>
        <p:txBody>
          <a:bodyPr wrap="square">
            <a:spAutoFit/>
          </a:bodyPr>
          <a:lstStyle/>
          <a:p>
            <a:pPr marL="355600" indent="-355600" algn="just">
              <a:spcAft>
                <a:spcPts val="600"/>
              </a:spcAft>
              <a:buFont typeface="Wingdings" panose="05000000000000000000" pitchFamily="2" charset="2"/>
              <a:buChar char="§"/>
            </a:pPr>
            <a:r>
              <a:rPr lang="en-US" sz="2200" dirty="0">
                <a:solidFill>
                  <a:srgbClr val="0000FF"/>
                </a:solidFill>
              </a:rPr>
              <a:t>I-frame- Used along with piggybacking </a:t>
            </a:r>
          </a:p>
          <a:p>
            <a:pPr marL="700088" lvl="1" indent="-342900" algn="just">
              <a:spcAft>
                <a:spcPts val="600"/>
              </a:spcAft>
              <a:buFont typeface="Arial" panose="020B0604020202020204" pitchFamily="34" charset="0"/>
              <a:buChar char="•"/>
            </a:pPr>
            <a:r>
              <a:rPr lang="en-US" sz="2200" dirty="0"/>
              <a:t>Identifying bit </a:t>
            </a:r>
            <a:r>
              <a:rPr lang="en-US" sz="2200" dirty="0">
                <a:solidFill>
                  <a:srgbClr val="0000FF"/>
                </a:solidFill>
              </a:rPr>
              <a:t>value -0 </a:t>
            </a:r>
            <a:endParaRPr lang="en-US" sz="2200" dirty="0"/>
          </a:p>
          <a:p>
            <a:pPr marL="700088" lvl="1" indent="-342900" algn="just">
              <a:spcAft>
                <a:spcPts val="600"/>
              </a:spcAft>
              <a:buFont typeface="Arial" panose="020B0604020202020204" pitchFamily="34" charset="0"/>
              <a:buChar char="•"/>
            </a:pPr>
            <a:r>
              <a:rPr lang="en-US" sz="2200" dirty="0"/>
              <a:t>N(S)- Sequence Number. </a:t>
            </a:r>
          </a:p>
          <a:p>
            <a:pPr marL="700088" lvl="1" indent="-342900" algn="just">
              <a:spcAft>
                <a:spcPts val="600"/>
              </a:spcAft>
              <a:buFont typeface="Arial" panose="020B0604020202020204" pitchFamily="34" charset="0"/>
              <a:buChar char="•"/>
            </a:pPr>
            <a:r>
              <a:rPr lang="en-US" sz="2200" dirty="0"/>
              <a:t>N(R)- Acknowledgement Number. </a:t>
            </a:r>
          </a:p>
          <a:p>
            <a:pPr marL="700088" lvl="1" indent="-342900" algn="just">
              <a:spcAft>
                <a:spcPts val="600"/>
              </a:spcAft>
              <a:buFont typeface="Arial" panose="020B0604020202020204" pitchFamily="34" charset="0"/>
              <a:buChar char="•"/>
            </a:pPr>
            <a:r>
              <a:rPr lang="en-US" sz="2200" dirty="0"/>
              <a:t>The </a:t>
            </a:r>
            <a:r>
              <a:rPr lang="en-US" sz="2200" dirty="0">
                <a:solidFill>
                  <a:srgbClr val="0000FF"/>
                </a:solidFill>
              </a:rPr>
              <a:t>P/F field </a:t>
            </a:r>
            <a:r>
              <a:rPr lang="en-US" sz="2200" dirty="0"/>
              <a:t>is a single bit with a dual purpose. It has </a:t>
            </a:r>
            <a:r>
              <a:rPr lang="en-US" sz="2200" dirty="0">
                <a:solidFill>
                  <a:srgbClr val="0000FF"/>
                </a:solidFill>
              </a:rPr>
              <a:t>meaning only when it is set (bit = 1) and can mean poll or final</a:t>
            </a:r>
          </a:p>
          <a:p>
            <a:pPr marL="700088" lvl="1" indent="-342900" algn="just">
              <a:spcAft>
                <a:spcPts val="600"/>
              </a:spcAft>
              <a:buFont typeface="Arial" panose="020B0604020202020204" pitchFamily="34" charset="0"/>
              <a:buChar char="•"/>
            </a:pPr>
            <a:r>
              <a:rPr lang="en-US" sz="2200" dirty="0"/>
              <a:t>It means </a:t>
            </a:r>
            <a:r>
              <a:rPr lang="en-US" sz="2200" dirty="0">
                <a:solidFill>
                  <a:srgbClr val="0000FF"/>
                </a:solidFill>
              </a:rPr>
              <a:t>poll</a:t>
            </a:r>
            <a:r>
              <a:rPr lang="en-US" sz="2200" dirty="0"/>
              <a:t> </a:t>
            </a:r>
            <a:r>
              <a:rPr lang="en-US" sz="2200" dirty="0">
                <a:solidFill>
                  <a:srgbClr val="0000FF"/>
                </a:solidFill>
              </a:rPr>
              <a:t>when the frame is sent by a primary station to a secondary </a:t>
            </a:r>
            <a:r>
              <a:rPr lang="en-US" sz="2200" dirty="0"/>
              <a:t>(when the address field contains the address of the receiver). </a:t>
            </a:r>
          </a:p>
          <a:p>
            <a:pPr marL="700088" lvl="1" indent="-342900" algn="just">
              <a:spcAft>
                <a:spcPts val="600"/>
              </a:spcAft>
              <a:buFont typeface="Arial" panose="020B0604020202020204" pitchFamily="34" charset="0"/>
              <a:buChar char="•"/>
            </a:pPr>
            <a:r>
              <a:rPr lang="en-US" sz="2200" dirty="0"/>
              <a:t>It means </a:t>
            </a:r>
            <a:r>
              <a:rPr lang="en-US" sz="2200" dirty="0">
                <a:solidFill>
                  <a:srgbClr val="0000FF"/>
                </a:solidFill>
              </a:rPr>
              <a:t>final when the frame is sent by a secondary to a primary </a:t>
            </a:r>
            <a:r>
              <a:rPr lang="en-US" sz="2200" dirty="0"/>
              <a:t>(when the address field contains the address of the sender).</a:t>
            </a:r>
            <a:endParaRPr lang="en-IN" sz="2200" dirty="0"/>
          </a:p>
        </p:txBody>
      </p:sp>
      <p:pic>
        <p:nvPicPr>
          <p:cNvPr id="5" name="Picture 4" descr="11-6 HDLC High-level Data Link Control (HDLC) is a bit-oriented protocol  for communication over point-to-point and multipoint links. It implements  the. - ppt video online download">
            <a:extLst>
              <a:ext uri="{FF2B5EF4-FFF2-40B4-BE49-F238E27FC236}">
                <a16:creationId xmlns:a16="http://schemas.microsoft.com/office/drawing/2014/main" id="{4D2CE258-EC9F-DC61-73C2-902B1C4C7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9" t="56970" r="53940" b="28475"/>
          <a:stretch/>
        </p:blipFill>
        <p:spPr bwMode="auto">
          <a:xfrm>
            <a:off x="4321787" y="5388835"/>
            <a:ext cx="4515889" cy="110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0299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p:txBody>
          <a:bodyPr/>
          <a:lstStyle/>
          <a:p>
            <a:r>
              <a:rPr lang="en-IN" sz="3200" b="1" dirty="0">
                <a:solidFill>
                  <a:srgbClr val="CC0066"/>
                </a:solidFill>
                <a:ea typeface="+mj-ea"/>
                <a:cs typeface="+mj-cs"/>
              </a:rPr>
              <a:t>Data Link Layer Protocols (Contd.) </a:t>
            </a:r>
          </a:p>
        </p:txBody>
      </p:sp>
      <p:sp>
        <p:nvSpPr>
          <p:cNvPr id="4" name="TextBox 3">
            <a:extLst>
              <a:ext uri="{FF2B5EF4-FFF2-40B4-BE49-F238E27FC236}">
                <a16:creationId xmlns:a16="http://schemas.microsoft.com/office/drawing/2014/main" id="{0FB5D122-0B46-B848-63EA-C1597FDA88FD}"/>
              </a:ext>
            </a:extLst>
          </p:cNvPr>
          <p:cNvSpPr txBox="1"/>
          <p:nvPr/>
        </p:nvSpPr>
        <p:spPr>
          <a:xfrm>
            <a:off x="390158" y="727140"/>
            <a:ext cx="5822363" cy="461665"/>
          </a:xfrm>
          <a:prstGeom prst="rect">
            <a:avLst/>
          </a:prstGeom>
          <a:noFill/>
        </p:spPr>
        <p:txBody>
          <a:bodyPr wrap="square">
            <a:spAutoFit/>
          </a:bodyPr>
          <a:lstStyle/>
          <a:p>
            <a:pPr algn="just">
              <a:spcAft>
                <a:spcPts val="600"/>
              </a:spcAft>
            </a:pPr>
            <a:r>
              <a:rPr lang="en-IN" sz="2400" b="1" dirty="0">
                <a:solidFill>
                  <a:srgbClr val="FF0000"/>
                </a:solidFill>
              </a:rPr>
              <a:t>Control information for various frames</a:t>
            </a:r>
          </a:p>
        </p:txBody>
      </p:sp>
      <p:sp>
        <p:nvSpPr>
          <p:cNvPr id="7" name="TextBox 6">
            <a:extLst>
              <a:ext uri="{FF2B5EF4-FFF2-40B4-BE49-F238E27FC236}">
                <a16:creationId xmlns:a16="http://schemas.microsoft.com/office/drawing/2014/main" id="{6855B488-C161-C707-A8DB-EB3D582C96CD}"/>
              </a:ext>
            </a:extLst>
          </p:cNvPr>
          <p:cNvSpPr txBox="1"/>
          <p:nvPr/>
        </p:nvSpPr>
        <p:spPr>
          <a:xfrm>
            <a:off x="390158" y="1296033"/>
            <a:ext cx="11228832" cy="5293757"/>
          </a:xfrm>
          <a:prstGeom prst="rect">
            <a:avLst/>
          </a:prstGeom>
          <a:noFill/>
        </p:spPr>
        <p:txBody>
          <a:bodyPr wrap="square">
            <a:spAutoFit/>
          </a:bodyPr>
          <a:lstStyle/>
          <a:p>
            <a:pPr algn="just">
              <a:spcAft>
                <a:spcPts val="600"/>
              </a:spcAft>
            </a:pPr>
            <a:r>
              <a:rPr lang="en-US" sz="2200" b="1" dirty="0">
                <a:solidFill>
                  <a:srgbClr val="FF0000"/>
                </a:solidFill>
              </a:rPr>
              <a:t>S-Frame </a:t>
            </a:r>
          </a:p>
          <a:p>
            <a:pPr marL="355600" indent="-355600" algn="just">
              <a:spcAft>
                <a:spcPts val="600"/>
              </a:spcAft>
              <a:buFont typeface="Wingdings" panose="05000000000000000000" pitchFamily="2" charset="2"/>
              <a:buChar char="§"/>
            </a:pPr>
            <a:r>
              <a:rPr lang="en-US" sz="2200" dirty="0">
                <a:solidFill>
                  <a:srgbClr val="0000FF"/>
                </a:solidFill>
              </a:rPr>
              <a:t>Supervisory frames are used for flow and error control whenever piggybacking is either impossible or inappropriate. </a:t>
            </a:r>
          </a:p>
          <a:p>
            <a:pPr marL="628650" lvl="1" indent="-273050" algn="just">
              <a:spcAft>
                <a:spcPts val="600"/>
              </a:spcAft>
              <a:buFont typeface="Arial" panose="020B0604020202020204" pitchFamily="34" charset="0"/>
              <a:buChar char="•"/>
            </a:pPr>
            <a:r>
              <a:rPr lang="en-US" sz="2200" dirty="0"/>
              <a:t>Identifying bit </a:t>
            </a:r>
            <a:r>
              <a:rPr lang="en-US" sz="2200" dirty="0">
                <a:solidFill>
                  <a:srgbClr val="0000FF"/>
                </a:solidFill>
              </a:rPr>
              <a:t>value -10 </a:t>
            </a:r>
          </a:p>
          <a:p>
            <a:pPr marL="628650" lvl="1" indent="-273050" algn="just">
              <a:spcAft>
                <a:spcPts val="600"/>
              </a:spcAft>
              <a:buFont typeface="Arial" panose="020B0604020202020204" pitchFamily="34" charset="0"/>
              <a:buChar char="•"/>
            </a:pPr>
            <a:r>
              <a:rPr lang="en-US" sz="2200" dirty="0"/>
              <a:t>The </a:t>
            </a:r>
            <a:r>
              <a:rPr lang="en-US" sz="2200" dirty="0">
                <a:solidFill>
                  <a:srgbClr val="0000FF"/>
                </a:solidFill>
              </a:rPr>
              <a:t>last 3 bits, called N(R), </a:t>
            </a:r>
            <a:r>
              <a:rPr lang="en-US" sz="2200" dirty="0"/>
              <a:t>correspond to </a:t>
            </a:r>
            <a:r>
              <a:rPr lang="en-US" sz="2200" dirty="0">
                <a:solidFill>
                  <a:srgbClr val="0000FF"/>
                </a:solidFill>
              </a:rPr>
              <a:t>the acknowledgment number (ACK) or negative acknowledgment number (NAK), </a:t>
            </a:r>
            <a:r>
              <a:rPr lang="en-US" sz="2200" dirty="0"/>
              <a:t>depending on the type of S-frame. </a:t>
            </a:r>
          </a:p>
          <a:p>
            <a:pPr marL="628650" lvl="1" indent="-273050" algn="just">
              <a:spcAft>
                <a:spcPts val="600"/>
              </a:spcAft>
              <a:buFont typeface="Arial" panose="020B0604020202020204" pitchFamily="34" charset="0"/>
              <a:buChar char="•"/>
            </a:pPr>
            <a:r>
              <a:rPr lang="en-US" sz="2200" dirty="0"/>
              <a:t>Code- 2 bits </a:t>
            </a:r>
          </a:p>
          <a:p>
            <a:pPr marL="985838" lvl="2" indent="-357188" algn="just">
              <a:buFont typeface="Wingdings" panose="05000000000000000000" pitchFamily="2" charset="2"/>
              <a:buChar char="§"/>
            </a:pPr>
            <a:r>
              <a:rPr lang="en-US" sz="2200" dirty="0">
                <a:solidFill>
                  <a:srgbClr val="0000FF"/>
                </a:solidFill>
              </a:rPr>
              <a:t>00- Receive Ready- </a:t>
            </a:r>
            <a:r>
              <a:rPr lang="en-US" sz="2200" dirty="0"/>
              <a:t>This kind of frame acknowledges the receipt of a safe frame or group of frames. </a:t>
            </a:r>
          </a:p>
          <a:p>
            <a:pPr marL="985838" lvl="2" indent="-357188" algn="just">
              <a:buFont typeface="Wingdings" panose="05000000000000000000" pitchFamily="2" charset="2"/>
              <a:buChar char="§"/>
            </a:pPr>
            <a:r>
              <a:rPr lang="en-US" sz="2200" dirty="0">
                <a:solidFill>
                  <a:srgbClr val="0000FF"/>
                </a:solidFill>
              </a:rPr>
              <a:t>10- Receive Not Ready- </a:t>
            </a:r>
            <a:r>
              <a:rPr lang="en-US" sz="2200" dirty="0"/>
              <a:t>It acknowledges the receipt of a frame or group of frames, and it announces that the receiver is busy and cannot receive more frames. It acts as a kind of congestion-control mechanism by asking the sender to slow down. </a:t>
            </a:r>
          </a:p>
          <a:p>
            <a:pPr marL="985838" lvl="2" indent="-357188" algn="just">
              <a:buFont typeface="Wingdings" panose="05000000000000000000" pitchFamily="2" charset="2"/>
              <a:buChar char="§"/>
            </a:pPr>
            <a:r>
              <a:rPr lang="en-US" sz="2200" dirty="0">
                <a:solidFill>
                  <a:srgbClr val="0000FF"/>
                </a:solidFill>
              </a:rPr>
              <a:t>01- Reject- </a:t>
            </a:r>
            <a:r>
              <a:rPr lang="en-US" sz="2200" dirty="0"/>
              <a:t>This is a NAK frame- Go back N </a:t>
            </a:r>
          </a:p>
          <a:p>
            <a:pPr marL="985838" lvl="2" indent="-357188" algn="just">
              <a:buFont typeface="Wingdings" panose="05000000000000000000" pitchFamily="2" charset="2"/>
              <a:buChar char="§"/>
            </a:pPr>
            <a:r>
              <a:rPr lang="en-US" sz="2200" dirty="0">
                <a:solidFill>
                  <a:srgbClr val="0000FF"/>
                </a:solidFill>
              </a:rPr>
              <a:t>11- </a:t>
            </a:r>
            <a:r>
              <a:rPr lang="en-US" sz="2200" dirty="0"/>
              <a:t>Selective Reject- This is also a NAK frame.- Selective reject. </a:t>
            </a:r>
            <a:endParaRPr lang="en-IN" sz="2200" dirty="0"/>
          </a:p>
        </p:txBody>
      </p:sp>
      <p:pic>
        <p:nvPicPr>
          <p:cNvPr id="3" name="Picture 2" descr="11-6 HDLC High-level Data Link Control (HDLC) is a bit-oriented protocol  for communication over point-to-point and multipoint links. It implements  the. - ppt video online download">
            <a:extLst>
              <a:ext uri="{FF2B5EF4-FFF2-40B4-BE49-F238E27FC236}">
                <a16:creationId xmlns:a16="http://schemas.microsoft.com/office/drawing/2014/main" id="{F72A421C-CA7C-0EC3-86CE-8402837A82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9" t="70802" r="53940" b="15808"/>
          <a:stretch/>
        </p:blipFill>
        <p:spPr bwMode="auto">
          <a:xfrm>
            <a:off x="6982691" y="734927"/>
            <a:ext cx="4515889" cy="101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090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p:txBody>
          <a:bodyPr/>
          <a:lstStyle/>
          <a:p>
            <a:r>
              <a:rPr lang="en-IN" sz="3200" b="1" dirty="0">
                <a:solidFill>
                  <a:srgbClr val="CC0066"/>
                </a:solidFill>
                <a:ea typeface="+mj-ea"/>
                <a:cs typeface="+mj-cs"/>
              </a:rPr>
              <a:t>Data Link Layer Protocols (Contd.) </a:t>
            </a:r>
          </a:p>
        </p:txBody>
      </p:sp>
      <p:sp>
        <p:nvSpPr>
          <p:cNvPr id="4" name="TextBox 3">
            <a:extLst>
              <a:ext uri="{FF2B5EF4-FFF2-40B4-BE49-F238E27FC236}">
                <a16:creationId xmlns:a16="http://schemas.microsoft.com/office/drawing/2014/main" id="{0FB5D122-0B46-B848-63EA-C1597FDA88FD}"/>
              </a:ext>
            </a:extLst>
          </p:cNvPr>
          <p:cNvSpPr txBox="1"/>
          <p:nvPr/>
        </p:nvSpPr>
        <p:spPr>
          <a:xfrm>
            <a:off x="346026" y="864747"/>
            <a:ext cx="5822363" cy="461665"/>
          </a:xfrm>
          <a:prstGeom prst="rect">
            <a:avLst/>
          </a:prstGeom>
          <a:noFill/>
        </p:spPr>
        <p:txBody>
          <a:bodyPr wrap="square">
            <a:spAutoFit/>
          </a:bodyPr>
          <a:lstStyle/>
          <a:p>
            <a:pPr algn="just">
              <a:spcAft>
                <a:spcPts val="600"/>
              </a:spcAft>
            </a:pPr>
            <a:r>
              <a:rPr lang="en-IN" sz="2400" b="1" dirty="0">
                <a:solidFill>
                  <a:srgbClr val="FF0000"/>
                </a:solidFill>
              </a:rPr>
              <a:t>Control information for various frames</a:t>
            </a:r>
          </a:p>
        </p:txBody>
      </p:sp>
      <p:sp>
        <p:nvSpPr>
          <p:cNvPr id="7" name="TextBox 6">
            <a:extLst>
              <a:ext uri="{FF2B5EF4-FFF2-40B4-BE49-F238E27FC236}">
                <a16:creationId xmlns:a16="http://schemas.microsoft.com/office/drawing/2014/main" id="{6855B488-C161-C707-A8DB-EB3D582C96CD}"/>
              </a:ext>
            </a:extLst>
          </p:cNvPr>
          <p:cNvSpPr txBox="1"/>
          <p:nvPr/>
        </p:nvSpPr>
        <p:spPr>
          <a:xfrm>
            <a:off x="420624" y="1406882"/>
            <a:ext cx="11228832" cy="2693045"/>
          </a:xfrm>
          <a:prstGeom prst="rect">
            <a:avLst/>
          </a:prstGeom>
          <a:noFill/>
        </p:spPr>
        <p:txBody>
          <a:bodyPr wrap="square">
            <a:spAutoFit/>
          </a:bodyPr>
          <a:lstStyle/>
          <a:p>
            <a:pPr algn="just">
              <a:spcAft>
                <a:spcPts val="600"/>
              </a:spcAft>
            </a:pPr>
            <a:r>
              <a:rPr lang="en-US" sz="2200" b="1" dirty="0">
                <a:solidFill>
                  <a:srgbClr val="FF0000"/>
                </a:solidFill>
              </a:rPr>
              <a:t>U Frame  </a:t>
            </a:r>
          </a:p>
          <a:p>
            <a:pPr marL="355600" indent="-355600" algn="just">
              <a:spcAft>
                <a:spcPts val="600"/>
              </a:spcAft>
              <a:buFont typeface="Wingdings" panose="05000000000000000000" pitchFamily="2" charset="2"/>
              <a:buChar char="§"/>
            </a:pPr>
            <a:r>
              <a:rPr lang="en-US" sz="2200" dirty="0"/>
              <a:t>Unnumbered frames are used to </a:t>
            </a:r>
            <a:r>
              <a:rPr lang="en-US" sz="2200" dirty="0">
                <a:solidFill>
                  <a:srgbClr val="0000FF"/>
                </a:solidFill>
              </a:rPr>
              <a:t>exchange session management and control information  </a:t>
            </a:r>
            <a:r>
              <a:rPr lang="en-US" sz="2200" dirty="0"/>
              <a:t>between connected devices</a:t>
            </a:r>
          </a:p>
          <a:p>
            <a:pPr marL="355600" indent="-355600" algn="just">
              <a:spcAft>
                <a:spcPts val="600"/>
              </a:spcAft>
              <a:buFont typeface="Wingdings" panose="05000000000000000000" pitchFamily="2" charset="2"/>
              <a:buChar char="§"/>
            </a:pPr>
            <a:r>
              <a:rPr lang="en-US" sz="2200" dirty="0"/>
              <a:t>U-frame codes are divided into two sections: a </a:t>
            </a:r>
            <a:r>
              <a:rPr lang="en-US" sz="2200" dirty="0">
                <a:solidFill>
                  <a:srgbClr val="0000FF"/>
                </a:solidFill>
              </a:rPr>
              <a:t>2-bit prefix before the P/ F bit and a 3-bit suffix after the P/F bit</a:t>
            </a:r>
          </a:p>
          <a:p>
            <a:pPr marL="355600" indent="-355600" algn="just">
              <a:spcAft>
                <a:spcPts val="600"/>
              </a:spcAft>
              <a:buFont typeface="Wingdings" panose="05000000000000000000" pitchFamily="2" charset="2"/>
              <a:buChar char="§"/>
            </a:pPr>
            <a:r>
              <a:rPr lang="en-US" sz="2200" dirty="0"/>
              <a:t>Together, </a:t>
            </a:r>
            <a:r>
              <a:rPr lang="en-US" sz="2200" dirty="0">
                <a:solidFill>
                  <a:srgbClr val="0000FF"/>
                </a:solidFill>
              </a:rPr>
              <a:t>these two segments (5 bits) can be used to create up to 32 different types of U-frames</a:t>
            </a:r>
            <a:endParaRPr lang="en-IN" sz="2200" dirty="0"/>
          </a:p>
        </p:txBody>
      </p:sp>
      <p:pic>
        <p:nvPicPr>
          <p:cNvPr id="3" name="Picture 2" descr="11-6 HDLC High-level Data Link Control (HDLC) is a bit-oriented protocol  for communication over point-to-point and multipoint links. It implements  the. - ppt video online download">
            <a:extLst>
              <a:ext uri="{FF2B5EF4-FFF2-40B4-BE49-F238E27FC236}">
                <a16:creationId xmlns:a16="http://schemas.microsoft.com/office/drawing/2014/main" id="{CC835970-BCE3-3DF2-35FD-2F3A295FE1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9" t="84904" r="53940" b="2416"/>
          <a:stretch/>
        </p:blipFill>
        <p:spPr bwMode="auto">
          <a:xfrm>
            <a:off x="3990717" y="4335550"/>
            <a:ext cx="5241159" cy="111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 (Contd.)</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81990" y="738558"/>
            <a:ext cx="10816590" cy="5765112"/>
          </a:xfrm>
        </p:spPr>
        <p:txBody>
          <a:bodyPr>
            <a:normAutofit lnSpcReduction="10000"/>
          </a:bodyPr>
          <a:lstStyle/>
          <a:p>
            <a:pPr marL="0" indent="0" algn="just" fontAlgn="base">
              <a:lnSpc>
                <a:spcPct val="100000"/>
              </a:lnSpc>
              <a:spcBef>
                <a:spcPts val="0"/>
              </a:spcBef>
              <a:spcAft>
                <a:spcPts val="1200"/>
              </a:spcAft>
              <a:buNone/>
            </a:pPr>
            <a:r>
              <a:rPr lang="en-US" b="1" dirty="0">
                <a:solidFill>
                  <a:srgbClr val="C00000"/>
                </a:solidFill>
              </a:rPr>
              <a:t>Client-Server Programming</a:t>
            </a:r>
          </a:p>
          <a:p>
            <a:pPr algn="just" fontAlgn="base">
              <a:lnSpc>
                <a:spcPct val="100000"/>
              </a:lnSpc>
              <a:spcBef>
                <a:spcPts val="0"/>
              </a:spcBef>
              <a:spcAft>
                <a:spcPts val="1200"/>
              </a:spcAft>
              <a:buFont typeface="Wingdings" panose="05000000000000000000" pitchFamily="2" charset="2"/>
              <a:buChar char="§"/>
            </a:pPr>
            <a:r>
              <a:rPr lang="en-US" sz="2200" b="1" dirty="0"/>
              <a:t>Network APIs</a:t>
            </a:r>
          </a:p>
          <a:p>
            <a:pPr marL="542925" indent="-277813" algn="just" rtl="0" fontAlgn="base">
              <a:spcBef>
                <a:spcPts val="0"/>
              </a:spcBef>
              <a:spcAft>
                <a:spcPts val="600"/>
              </a:spcAft>
              <a:buFont typeface="Arial" panose="020B0604020202020204" pitchFamily="34" charset="0"/>
              <a:buChar char="•"/>
            </a:pPr>
            <a:r>
              <a:rPr lang="en-US" sz="2300" b="0" i="0" u="none" strike="noStrike" dirty="0">
                <a:effectLst/>
              </a:rPr>
              <a:t>To create a socket </a:t>
            </a:r>
          </a:p>
          <a:p>
            <a:pPr marL="542925" indent="-277813" algn="just" rtl="0">
              <a:spcBef>
                <a:spcPts val="0"/>
              </a:spcBef>
              <a:spcAft>
                <a:spcPts val="600"/>
              </a:spcAft>
              <a:buNone/>
            </a:pPr>
            <a:r>
              <a:rPr lang="en-US" sz="2300" b="0" i="0" u="none" strike="noStrike" dirty="0">
                <a:solidFill>
                  <a:srgbClr val="06538A"/>
                </a:solidFill>
                <a:effectLst/>
              </a:rPr>
              <a:t>	</a:t>
            </a:r>
            <a:r>
              <a:rPr lang="en-US" sz="2300" b="0" i="0" u="none" strike="noStrike" dirty="0">
                <a:solidFill>
                  <a:srgbClr val="C6284A"/>
                </a:solidFill>
                <a:effectLst/>
              </a:rPr>
              <a:t>int socket(int domain, int type, int protocol) </a:t>
            </a:r>
            <a:endParaRPr lang="en-US" sz="2300" dirty="0">
              <a:solidFill>
                <a:srgbClr val="C6284A"/>
              </a:solidFill>
              <a:effectLst/>
            </a:endParaRPr>
          </a:p>
          <a:p>
            <a:pPr marL="542925" indent="-277813" algn="just" rtl="0" fontAlgn="base">
              <a:spcBef>
                <a:spcPts val="0"/>
              </a:spcBef>
              <a:spcAft>
                <a:spcPts val="600"/>
              </a:spcAft>
              <a:buFont typeface="Arial" panose="020B0604020202020204" pitchFamily="34" charset="0"/>
              <a:buChar char="•"/>
            </a:pPr>
            <a:r>
              <a:rPr lang="en-US" sz="2300" b="0" i="0" u="none" strike="noStrike" dirty="0">
                <a:effectLst/>
              </a:rPr>
              <a:t>The </a:t>
            </a:r>
            <a:r>
              <a:rPr lang="en-US" sz="2300" b="0" i="0" u="none" strike="noStrike" dirty="0">
                <a:solidFill>
                  <a:srgbClr val="0000FF"/>
                </a:solidFill>
                <a:effectLst/>
              </a:rPr>
              <a:t>next step depends on whether</a:t>
            </a:r>
            <a:r>
              <a:rPr lang="en-US" sz="2300" b="0" i="0" u="none" strike="noStrike" dirty="0">
                <a:effectLst/>
              </a:rPr>
              <a:t> you are a </a:t>
            </a:r>
            <a:r>
              <a:rPr lang="en-US" sz="2300" b="0" i="0" u="none" strike="noStrike" dirty="0">
                <a:solidFill>
                  <a:srgbClr val="0000FF"/>
                </a:solidFill>
                <a:effectLst/>
              </a:rPr>
              <a:t>client or a server.</a:t>
            </a:r>
          </a:p>
          <a:p>
            <a:pPr marL="542925" indent="-277813" algn="just" rtl="0" fontAlgn="base">
              <a:spcBef>
                <a:spcPts val="0"/>
              </a:spcBef>
              <a:spcAft>
                <a:spcPts val="600"/>
              </a:spcAft>
              <a:buFont typeface="Arial" panose="020B0604020202020204" pitchFamily="34" charset="0"/>
              <a:buChar char="•"/>
            </a:pPr>
            <a:r>
              <a:rPr lang="en-US" sz="2300" b="0" i="0" u="none" strike="noStrike" dirty="0">
                <a:effectLst/>
              </a:rPr>
              <a:t>On a server machine, </a:t>
            </a:r>
            <a:r>
              <a:rPr lang="en-US" sz="2300" b="0" i="0" u="none" strike="noStrike" dirty="0">
                <a:solidFill>
                  <a:srgbClr val="0000FF"/>
                </a:solidFill>
                <a:effectLst/>
              </a:rPr>
              <a:t>the application process performs a </a:t>
            </a:r>
            <a:r>
              <a:rPr lang="en-US" sz="2300" b="1" i="0" u="none" strike="noStrike" dirty="0">
                <a:solidFill>
                  <a:srgbClr val="0000FF"/>
                </a:solidFill>
                <a:effectLst/>
              </a:rPr>
              <a:t>passive</a:t>
            </a:r>
            <a:r>
              <a:rPr lang="en-US" sz="2300" b="0" i="0" u="none" strike="noStrike" dirty="0">
                <a:solidFill>
                  <a:srgbClr val="0000FF"/>
                </a:solidFill>
                <a:effectLst/>
              </a:rPr>
              <a:t> open</a:t>
            </a:r>
            <a:r>
              <a:rPr lang="en-US" sz="2300" b="0" i="0" u="none" strike="noStrike" dirty="0">
                <a:effectLst/>
              </a:rPr>
              <a:t>—the server says that it is prepared to accept connections, but it does not actually establish a connection. </a:t>
            </a:r>
          </a:p>
          <a:p>
            <a:pPr marL="542925" indent="-277813" algn="just" rtl="0" fontAlgn="base">
              <a:spcBef>
                <a:spcPts val="0"/>
              </a:spcBef>
              <a:spcAft>
                <a:spcPts val="600"/>
              </a:spcAft>
              <a:buFont typeface="Arial" panose="020B0604020202020204" pitchFamily="34" charset="0"/>
              <a:buChar char="•"/>
            </a:pPr>
            <a:r>
              <a:rPr lang="en-US" sz="2300" b="0" i="0" u="none" strike="noStrike" dirty="0">
                <a:effectLst/>
              </a:rPr>
              <a:t>The server does this by invoking the following three operations: </a:t>
            </a:r>
          </a:p>
          <a:p>
            <a:pPr marL="542925" indent="-277813" algn="just">
              <a:lnSpc>
                <a:spcPct val="100000"/>
              </a:lnSpc>
              <a:spcBef>
                <a:spcPts val="0"/>
              </a:spcBef>
              <a:buNone/>
            </a:pPr>
            <a:r>
              <a:rPr lang="en-US" sz="2300" dirty="0">
                <a:solidFill>
                  <a:srgbClr val="06538A"/>
                </a:solidFill>
              </a:rPr>
              <a:t>	</a:t>
            </a:r>
            <a:r>
              <a:rPr lang="en-US" sz="2300" dirty="0">
                <a:solidFill>
                  <a:srgbClr val="C6284A"/>
                </a:solidFill>
              </a:rPr>
              <a:t>int bind(int socket, struct sockaddr *address, int addr_len) </a:t>
            </a:r>
          </a:p>
          <a:p>
            <a:pPr marL="542925" indent="-277813" algn="just">
              <a:lnSpc>
                <a:spcPct val="100000"/>
              </a:lnSpc>
              <a:spcBef>
                <a:spcPts val="0"/>
              </a:spcBef>
              <a:buNone/>
            </a:pPr>
            <a:r>
              <a:rPr lang="en-US" sz="2300" dirty="0">
                <a:solidFill>
                  <a:srgbClr val="C6284A"/>
                </a:solidFill>
              </a:rPr>
              <a:t>	int listen(int socket, int backlog)</a:t>
            </a:r>
          </a:p>
          <a:p>
            <a:pPr marL="542925" indent="-277813" algn="just">
              <a:lnSpc>
                <a:spcPct val="100000"/>
              </a:lnSpc>
              <a:spcBef>
                <a:spcPts val="0"/>
              </a:spcBef>
              <a:spcAft>
                <a:spcPts val="600"/>
              </a:spcAft>
              <a:buNone/>
            </a:pPr>
            <a:r>
              <a:rPr lang="en-US" sz="2300" dirty="0">
                <a:solidFill>
                  <a:srgbClr val="C6284A"/>
                </a:solidFill>
              </a:rPr>
              <a:t>	int accept(int socket, struct sockaddr *address, int *addr_len)</a:t>
            </a:r>
          </a:p>
          <a:p>
            <a:pPr marL="542925" indent="-277813" algn="just" rtl="0" fontAlgn="base">
              <a:spcBef>
                <a:spcPts val="0"/>
              </a:spcBef>
              <a:spcAft>
                <a:spcPts val="600"/>
              </a:spcAft>
              <a:buFont typeface="Arial" panose="020B0604020202020204" pitchFamily="34" charset="0"/>
              <a:buChar char="•"/>
            </a:pPr>
            <a:r>
              <a:rPr lang="en-US" sz="2300" b="0" i="0" u="none" strike="noStrike" dirty="0">
                <a:effectLst/>
              </a:rPr>
              <a:t>The </a:t>
            </a:r>
            <a:r>
              <a:rPr lang="en-US" sz="2300" b="0" i="0" u="none" strike="noStrike" dirty="0">
                <a:solidFill>
                  <a:srgbClr val="0000FF"/>
                </a:solidFill>
                <a:effectLst/>
              </a:rPr>
              <a:t>bind operation</a:t>
            </a:r>
            <a:r>
              <a:rPr lang="en-US" sz="2300" b="0" i="0" u="none" strike="noStrike" dirty="0">
                <a:effectLst/>
              </a:rPr>
              <a:t>, as its name suggests, binds the newly created socket to the specified address.</a:t>
            </a:r>
          </a:p>
          <a:p>
            <a:pPr marL="542925" indent="-277813" algn="just" rtl="0" fontAlgn="base">
              <a:spcBef>
                <a:spcPts val="0"/>
              </a:spcBef>
              <a:spcAft>
                <a:spcPts val="600"/>
              </a:spcAft>
              <a:buFont typeface="Arial" panose="020B0604020202020204" pitchFamily="34" charset="0"/>
              <a:buChar char="•"/>
            </a:pPr>
            <a:r>
              <a:rPr lang="en-US" sz="2300" b="0" i="0" u="none" strike="noStrike" dirty="0">
                <a:effectLst/>
              </a:rPr>
              <a:t>The </a:t>
            </a:r>
            <a:r>
              <a:rPr lang="en-US" sz="2300" b="0" i="0" u="none" strike="noStrike" dirty="0">
                <a:solidFill>
                  <a:srgbClr val="0000FF"/>
                </a:solidFill>
                <a:effectLst/>
              </a:rPr>
              <a:t>listen operation </a:t>
            </a:r>
            <a:r>
              <a:rPr lang="en-US" sz="2300" b="0" i="0" u="none" strike="noStrike" dirty="0">
                <a:effectLst/>
              </a:rPr>
              <a:t>then defines how many connections can be pending on the specified socket. </a:t>
            </a:r>
            <a:endParaRPr lang="en-US" sz="2200" dirty="0"/>
          </a:p>
          <a:p>
            <a:pPr marL="0" indent="0" algn="just" fontAlgn="base">
              <a:lnSpc>
                <a:spcPct val="100000"/>
              </a:lnSpc>
              <a:spcBef>
                <a:spcPts val="0"/>
              </a:spcBef>
              <a:spcAft>
                <a:spcPts val="1200"/>
              </a:spcAft>
              <a:buNone/>
            </a:pPr>
            <a:endParaRPr lang="en-US" sz="2300" dirty="0"/>
          </a:p>
        </p:txBody>
      </p:sp>
    </p:spTree>
    <p:extLst>
      <p:ext uri="{BB962C8B-B14F-4D97-AF65-F5344CB8AC3E}">
        <p14:creationId xmlns:p14="http://schemas.microsoft.com/office/powerpoint/2010/main" val="10548486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a:xfrm>
            <a:off x="977933" y="155065"/>
            <a:ext cx="10660381" cy="618581"/>
          </a:xfrm>
        </p:spPr>
        <p:txBody>
          <a:bodyPr/>
          <a:lstStyle/>
          <a:p>
            <a:r>
              <a:rPr lang="en-IN" sz="3200" b="1" dirty="0">
                <a:solidFill>
                  <a:srgbClr val="CC0066"/>
                </a:solidFill>
                <a:ea typeface="+mj-ea"/>
                <a:cs typeface="+mj-cs"/>
              </a:rPr>
              <a:t>Data Link Layer Protocols (Contd.) </a:t>
            </a:r>
          </a:p>
        </p:txBody>
      </p:sp>
      <p:sp>
        <p:nvSpPr>
          <p:cNvPr id="5" name="TextBox 4">
            <a:extLst>
              <a:ext uri="{FF2B5EF4-FFF2-40B4-BE49-F238E27FC236}">
                <a16:creationId xmlns:a16="http://schemas.microsoft.com/office/drawing/2014/main" id="{93925523-7A00-0CB8-4529-57AD72C6778A}"/>
              </a:ext>
            </a:extLst>
          </p:cNvPr>
          <p:cNvSpPr txBox="1"/>
          <p:nvPr/>
        </p:nvSpPr>
        <p:spPr>
          <a:xfrm>
            <a:off x="553686" y="1486793"/>
            <a:ext cx="11084628" cy="4724370"/>
          </a:xfrm>
          <a:prstGeom prst="rect">
            <a:avLst/>
          </a:prstGeom>
          <a:noFill/>
        </p:spPr>
        <p:txBody>
          <a:bodyPr wrap="square">
            <a:spAutoFit/>
          </a:bodyPr>
          <a:lstStyle/>
          <a:p>
            <a:pPr marL="342900" indent="-342900">
              <a:buFont typeface="Wingdings" panose="05000000000000000000" pitchFamily="2" charset="2"/>
              <a:buChar char="§"/>
            </a:pPr>
            <a:r>
              <a:rPr lang="en-IN" sz="2300" dirty="0"/>
              <a:t>One of the most </a:t>
            </a:r>
            <a:r>
              <a:rPr lang="en-IN" sz="2300" dirty="0">
                <a:solidFill>
                  <a:srgbClr val="0000FF"/>
                </a:solidFill>
              </a:rPr>
              <a:t>common protocols for point-to-point access. Services Provided by point to point protocol </a:t>
            </a:r>
          </a:p>
          <a:p>
            <a:pPr marL="698500" lvl="1" indent="-342900">
              <a:spcBef>
                <a:spcPts val="600"/>
              </a:spcBef>
              <a:buFont typeface="Arial" panose="020B0604020202020204" pitchFamily="34" charset="0"/>
              <a:buChar char="•"/>
            </a:pPr>
            <a:r>
              <a:rPr lang="en-IN" sz="2300" dirty="0"/>
              <a:t>PPP does not provide </a:t>
            </a:r>
            <a:r>
              <a:rPr lang="en-IN" sz="2300" dirty="0">
                <a:solidFill>
                  <a:srgbClr val="0000FF"/>
                </a:solidFill>
              </a:rPr>
              <a:t>flow control</a:t>
            </a:r>
            <a:r>
              <a:rPr lang="en-IN" sz="2300" dirty="0"/>
              <a:t>. </a:t>
            </a:r>
          </a:p>
          <a:p>
            <a:pPr marL="698500" lvl="1" indent="-342900" algn="just">
              <a:spcBef>
                <a:spcPts val="600"/>
              </a:spcBef>
              <a:buFont typeface="Arial" panose="020B0604020202020204" pitchFamily="34" charset="0"/>
              <a:buChar char="•"/>
            </a:pPr>
            <a:r>
              <a:rPr lang="en-IN" sz="2300" dirty="0"/>
              <a:t>A </a:t>
            </a:r>
            <a:r>
              <a:rPr lang="en-IN" sz="2300" dirty="0">
                <a:solidFill>
                  <a:srgbClr val="0000FF"/>
                </a:solidFill>
              </a:rPr>
              <a:t>sender can send several frames one after another with no concern about overwhelming the receiver</a:t>
            </a:r>
            <a:r>
              <a:rPr lang="en-IN" sz="2300" dirty="0"/>
              <a:t>.  </a:t>
            </a:r>
          </a:p>
          <a:p>
            <a:pPr marL="698500" lvl="1" indent="-342900" algn="just">
              <a:spcBef>
                <a:spcPts val="600"/>
              </a:spcBef>
              <a:buFont typeface="Arial" panose="020B0604020202020204" pitchFamily="34" charset="0"/>
              <a:buChar char="•"/>
            </a:pPr>
            <a:r>
              <a:rPr lang="en-IN" sz="2300" dirty="0"/>
              <a:t>PPP has a very simple mechanism for error control. </a:t>
            </a:r>
            <a:r>
              <a:rPr lang="en-IN" sz="2300" dirty="0">
                <a:solidFill>
                  <a:srgbClr val="0000FF"/>
                </a:solidFill>
              </a:rPr>
              <a:t>A CRC field is used to detect errors. If the frame is corrupted, it is silently discarded; the upper-layer protocol needs to take care of the problem</a:t>
            </a:r>
            <a:r>
              <a:rPr lang="en-IN" sz="2300" dirty="0"/>
              <a:t>. </a:t>
            </a:r>
          </a:p>
          <a:p>
            <a:pPr marL="698500" lvl="1" indent="-342900" algn="just">
              <a:spcBef>
                <a:spcPts val="600"/>
              </a:spcBef>
              <a:buFont typeface="Arial" panose="020B0604020202020204" pitchFamily="34" charset="0"/>
              <a:buChar char="•"/>
            </a:pPr>
            <a:r>
              <a:rPr lang="en-IN" sz="2300" dirty="0"/>
              <a:t>Lack of </a:t>
            </a:r>
            <a:r>
              <a:rPr lang="en-IN" sz="2300" dirty="0">
                <a:solidFill>
                  <a:srgbClr val="0000FF"/>
                </a:solidFill>
              </a:rPr>
              <a:t>flow control and sequence numbering </a:t>
            </a:r>
            <a:r>
              <a:rPr lang="en-IN" sz="2300" dirty="0"/>
              <a:t>may cause a packet to be </a:t>
            </a:r>
            <a:r>
              <a:rPr lang="en-IN" sz="2300" dirty="0">
                <a:solidFill>
                  <a:srgbClr val="0000FF"/>
                </a:solidFill>
              </a:rPr>
              <a:t>received out of order</a:t>
            </a:r>
            <a:endParaRPr lang="en-IN" sz="2300" dirty="0"/>
          </a:p>
          <a:p>
            <a:pPr marL="698500" lvl="1" indent="-342900" algn="just">
              <a:spcBef>
                <a:spcPts val="600"/>
              </a:spcBef>
              <a:buFont typeface="Arial" panose="020B0604020202020204" pitchFamily="34" charset="0"/>
              <a:buChar char="•"/>
            </a:pPr>
            <a:r>
              <a:rPr lang="en-IN" sz="2300" dirty="0"/>
              <a:t>PPP does not provide a. </a:t>
            </a:r>
            <a:r>
              <a:rPr lang="en-IN" sz="2300" dirty="0">
                <a:solidFill>
                  <a:srgbClr val="0000FF"/>
                </a:solidFill>
              </a:rPr>
              <a:t>sophisticated addressing mechanism to handle frames in a multipoint configuration</a:t>
            </a:r>
            <a:endParaRPr lang="en-IN" sz="2300" dirty="0"/>
          </a:p>
        </p:txBody>
      </p:sp>
      <p:sp>
        <p:nvSpPr>
          <p:cNvPr id="4" name="TextBox 3">
            <a:extLst>
              <a:ext uri="{FF2B5EF4-FFF2-40B4-BE49-F238E27FC236}">
                <a16:creationId xmlns:a16="http://schemas.microsoft.com/office/drawing/2014/main" id="{BFD328F9-F615-B127-BF42-68412F6524EB}"/>
              </a:ext>
            </a:extLst>
          </p:cNvPr>
          <p:cNvSpPr txBox="1"/>
          <p:nvPr/>
        </p:nvSpPr>
        <p:spPr>
          <a:xfrm>
            <a:off x="553686" y="843286"/>
            <a:ext cx="6097772" cy="446276"/>
          </a:xfrm>
          <a:prstGeom prst="rect">
            <a:avLst/>
          </a:prstGeom>
          <a:noFill/>
        </p:spPr>
        <p:txBody>
          <a:bodyPr wrap="square">
            <a:spAutoFit/>
          </a:bodyPr>
          <a:lstStyle/>
          <a:p>
            <a:pPr algn="just">
              <a:spcAft>
                <a:spcPts val="1200"/>
              </a:spcAft>
            </a:pPr>
            <a:r>
              <a:rPr lang="en-IN" sz="2300" b="1">
                <a:solidFill>
                  <a:srgbClr val="C00000"/>
                </a:solidFill>
              </a:rPr>
              <a:t>Point-to-Point Protocol</a:t>
            </a:r>
            <a:endParaRPr lang="en-IN" sz="2300" b="1" dirty="0">
              <a:solidFill>
                <a:srgbClr val="C00000"/>
              </a:solidFill>
            </a:endParaRPr>
          </a:p>
        </p:txBody>
      </p:sp>
    </p:spTree>
    <p:extLst>
      <p:ext uri="{BB962C8B-B14F-4D97-AF65-F5344CB8AC3E}">
        <p14:creationId xmlns:p14="http://schemas.microsoft.com/office/powerpoint/2010/main" val="15544758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p:txBody>
          <a:bodyPr/>
          <a:lstStyle/>
          <a:p>
            <a:r>
              <a:rPr lang="en-IN" sz="3200" b="1" dirty="0">
                <a:solidFill>
                  <a:srgbClr val="CC0066"/>
                </a:solidFill>
                <a:ea typeface="+mj-ea"/>
                <a:cs typeface="+mj-cs"/>
              </a:rPr>
              <a:t>Data Link Layer Protocols (Contd.) </a:t>
            </a:r>
          </a:p>
        </p:txBody>
      </p:sp>
      <p:sp>
        <p:nvSpPr>
          <p:cNvPr id="5" name="TextBox 4">
            <a:extLst>
              <a:ext uri="{FF2B5EF4-FFF2-40B4-BE49-F238E27FC236}">
                <a16:creationId xmlns:a16="http://schemas.microsoft.com/office/drawing/2014/main" id="{93925523-7A00-0CB8-4529-57AD72C6778A}"/>
              </a:ext>
            </a:extLst>
          </p:cNvPr>
          <p:cNvSpPr txBox="1"/>
          <p:nvPr/>
        </p:nvSpPr>
        <p:spPr>
          <a:xfrm>
            <a:off x="553686" y="784278"/>
            <a:ext cx="11084628" cy="446276"/>
          </a:xfrm>
          <a:prstGeom prst="rect">
            <a:avLst/>
          </a:prstGeom>
          <a:noFill/>
        </p:spPr>
        <p:txBody>
          <a:bodyPr wrap="square">
            <a:spAutoFit/>
          </a:bodyPr>
          <a:lstStyle/>
          <a:p>
            <a:pPr marL="342900" indent="-342900">
              <a:buFont typeface="Wingdings" panose="05000000000000000000" pitchFamily="2" charset="2"/>
              <a:buChar char="§"/>
            </a:pPr>
            <a:r>
              <a:rPr lang="en-IN" sz="2300" dirty="0"/>
              <a:t>Framing </a:t>
            </a:r>
          </a:p>
        </p:txBody>
      </p:sp>
      <p:pic>
        <p:nvPicPr>
          <p:cNvPr id="4" name="Picture 3">
            <a:extLst>
              <a:ext uri="{FF2B5EF4-FFF2-40B4-BE49-F238E27FC236}">
                <a16:creationId xmlns:a16="http://schemas.microsoft.com/office/drawing/2014/main" id="{C370D5FF-5AC4-5B08-A9AF-3D9174C5E280}"/>
              </a:ext>
            </a:extLst>
          </p:cNvPr>
          <p:cNvPicPr>
            <a:picLocks noChangeAspect="1"/>
          </p:cNvPicPr>
          <p:nvPr/>
        </p:nvPicPr>
        <p:blipFill>
          <a:blip r:embed="rId2"/>
          <a:stretch>
            <a:fillRect/>
          </a:stretch>
        </p:blipFill>
        <p:spPr>
          <a:xfrm>
            <a:off x="2234219" y="1325554"/>
            <a:ext cx="7723562" cy="1299728"/>
          </a:xfrm>
          <a:prstGeom prst="rect">
            <a:avLst/>
          </a:prstGeom>
        </p:spPr>
      </p:pic>
      <p:sp>
        <p:nvSpPr>
          <p:cNvPr id="7" name="TextBox 6">
            <a:extLst>
              <a:ext uri="{FF2B5EF4-FFF2-40B4-BE49-F238E27FC236}">
                <a16:creationId xmlns:a16="http://schemas.microsoft.com/office/drawing/2014/main" id="{9FFE3F41-F1D3-25AF-57E4-8B7291E04015}"/>
              </a:ext>
            </a:extLst>
          </p:cNvPr>
          <p:cNvSpPr txBox="1"/>
          <p:nvPr/>
        </p:nvSpPr>
        <p:spPr>
          <a:xfrm>
            <a:off x="838198" y="2860526"/>
            <a:ext cx="10660381" cy="3508653"/>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300" dirty="0">
                <a:solidFill>
                  <a:srgbClr val="0000FF"/>
                </a:solidFill>
              </a:rPr>
              <a:t>Flag: </a:t>
            </a:r>
            <a:r>
              <a:rPr lang="en-IN" sz="2300" dirty="0"/>
              <a:t>A PPP frame starts and ends with a 1-byte flag with the bit pattern 01111110. </a:t>
            </a:r>
          </a:p>
          <a:p>
            <a:pPr marL="342900" indent="-342900" algn="just">
              <a:spcAft>
                <a:spcPts val="600"/>
              </a:spcAft>
              <a:buFont typeface="Wingdings" panose="05000000000000000000" pitchFamily="2" charset="2"/>
              <a:buChar char="§"/>
            </a:pPr>
            <a:r>
              <a:rPr lang="en-IN" sz="2300" dirty="0">
                <a:solidFill>
                  <a:srgbClr val="0000FF"/>
                </a:solidFill>
              </a:rPr>
              <a:t>Address: </a:t>
            </a:r>
            <a:r>
              <a:rPr lang="en-IN" sz="2300" dirty="0"/>
              <a:t>The address field in this protocol is a constant value and set to 11111111 (broadcast address). </a:t>
            </a:r>
          </a:p>
          <a:p>
            <a:pPr marL="342900" indent="-342900" algn="just">
              <a:spcAft>
                <a:spcPts val="600"/>
              </a:spcAft>
              <a:buFont typeface="Wingdings" panose="05000000000000000000" pitchFamily="2" charset="2"/>
              <a:buChar char="§"/>
            </a:pPr>
            <a:r>
              <a:rPr lang="en-IN" sz="2300" dirty="0">
                <a:solidFill>
                  <a:srgbClr val="0000FF"/>
                </a:solidFill>
              </a:rPr>
              <a:t>Control: </a:t>
            </a:r>
            <a:r>
              <a:rPr lang="en-IN" sz="2300" dirty="0"/>
              <a:t>This field is set to the constant value 00000011 (imitating unnumbered frames in HDLC). PPP does not provide any flow control. Error control is also limited to error detection.</a:t>
            </a:r>
          </a:p>
          <a:p>
            <a:pPr marL="342900" indent="-342900" algn="just">
              <a:spcAft>
                <a:spcPts val="600"/>
              </a:spcAft>
              <a:buFont typeface="Wingdings" panose="05000000000000000000" pitchFamily="2" charset="2"/>
              <a:buChar char="§"/>
            </a:pPr>
            <a:r>
              <a:rPr lang="en-IN" sz="2300" dirty="0">
                <a:solidFill>
                  <a:srgbClr val="0000FF"/>
                </a:solidFill>
              </a:rPr>
              <a:t>Protocol:</a:t>
            </a:r>
            <a:r>
              <a:rPr lang="en-IN" sz="2300" dirty="0"/>
              <a:t> The protocol field defines what is being carried in the data field: either user data or other information. This field is by default 2 bytes long, but the two parties can agree to use only 1 byte. </a:t>
            </a:r>
          </a:p>
        </p:txBody>
      </p:sp>
    </p:spTree>
    <p:extLst>
      <p:ext uri="{BB962C8B-B14F-4D97-AF65-F5344CB8AC3E}">
        <p14:creationId xmlns:p14="http://schemas.microsoft.com/office/powerpoint/2010/main" val="32339673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p:txBody>
          <a:bodyPr/>
          <a:lstStyle/>
          <a:p>
            <a:r>
              <a:rPr lang="en-IN" sz="3200" b="1" dirty="0">
                <a:solidFill>
                  <a:srgbClr val="CC0066"/>
                </a:solidFill>
                <a:ea typeface="+mj-ea"/>
                <a:cs typeface="+mj-cs"/>
              </a:rPr>
              <a:t>Data Link Layer Protocols (Contd.) </a:t>
            </a:r>
          </a:p>
        </p:txBody>
      </p:sp>
      <p:sp>
        <p:nvSpPr>
          <p:cNvPr id="7" name="TextBox 6">
            <a:extLst>
              <a:ext uri="{FF2B5EF4-FFF2-40B4-BE49-F238E27FC236}">
                <a16:creationId xmlns:a16="http://schemas.microsoft.com/office/drawing/2014/main" id="{9FFE3F41-F1D3-25AF-57E4-8B7291E04015}"/>
              </a:ext>
            </a:extLst>
          </p:cNvPr>
          <p:cNvSpPr txBox="1"/>
          <p:nvPr/>
        </p:nvSpPr>
        <p:spPr>
          <a:xfrm>
            <a:off x="613905" y="784278"/>
            <a:ext cx="10964189" cy="2292935"/>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300" dirty="0">
                <a:solidFill>
                  <a:srgbClr val="0000FF"/>
                </a:solidFill>
              </a:rPr>
              <a:t>Payload field</a:t>
            </a:r>
            <a:r>
              <a:rPr lang="en-IN" sz="2300" dirty="0"/>
              <a:t>: This field carries the user data. The data field is a sequence of bytes with the default </a:t>
            </a:r>
            <a:r>
              <a:rPr lang="en-IN" sz="2300" dirty="0">
                <a:solidFill>
                  <a:srgbClr val="0000FF"/>
                </a:solidFill>
              </a:rPr>
              <a:t>of a maximum of 1500 bytes</a:t>
            </a:r>
            <a:r>
              <a:rPr lang="en-IN" sz="2300" dirty="0"/>
              <a:t>; but this can be changed during negotiation. The data field is </a:t>
            </a:r>
            <a:r>
              <a:rPr lang="en-IN" sz="2300" dirty="0">
                <a:solidFill>
                  <a:srgbClr val="0000FF"/>
                </a:solidFill>
              </a:rPr>
              <a:t>byte-stuffed if the flag byte pattern appears in this field</a:t>
            </a:r>
            <a:r>
              <a:rPr lang="en-IN" sz="2300" dirty="0"/>
              <a:t>. Because there is no field defining the size of the data field, padding is needed if the size is less than the maximum default value or the maximum negotiated value. </a:t>
            </a:r>
          </a:p>
          <a:p>
            <a:pPr marL="342900" indent="-342900" algn="just">
              <a:buFont typeface="Wingdings" panose="05000000000000000000" pitchFamily="2" charset="2"/>
              <a:buChar char="§"/>
            </a:pPr>
            <a:r>
              <a:rPr lang="en-IN" sz="2300" dirty="0"/>
              <a:t>FCS. The frame check sequence (FCS) is simply a 2-byte or 4-byte standard CRC. </a:t>
            </a:r>
          </a:p>
        </p:txBody>
      </p:sp>
      <p:sp>
        <p:nvSpPr>
          <p:cNvPr id="6" name="TextBox 5">
            <a:extLst>
              <a:ext uri="{FF2B5EF4-FFF2-40B4-BE49-F238E27FC236}">
                <a16:creationId xmlns:a16="http://schemas.microsoft.com/office/drawing/2014/main" id="{527D2745-0DAC-6F38-B743-445F8A4FD4E1}"/>
              </a:ext>
            </a:extLst>
          </p:cNvPr>
          <p:cNvSpPr txBox="1"/>
          <p:nvPr/>
        </p:nvSpPr>
        <p:spPr>
          <a:xfrm>
            <a:off x="613906" y="3429000"/>
            <a:ext cx="10964188" cy="892552"/>
          </a:xfrm>
          <a:prstGeom prst="rect">
            <a:avLst/>
          </a:prstGeom>
          <a:noFill/>
        </p:spPr>
        <p:txBody>
          <a:bodyPr wrap="square">
            <a:spAutoFit/>
          </a:bodyPr>
          <a:lstStyle/>
          <a:p>
            <a:pPr>
              <a:spcAft>
                <a:spcPts val="600"/>
              </a:spcAft>
            </a:pPr>
            <a:r>
              <a:rPr lang="en-IN" sz="2400" b="1" dirty="0"/>
              <a:t>Byte Stuffing </a:t>
            </a:r>
          </a:p>
          <a:p>
            <a:pPr marL="342900" indent="-342900" algn="just">
              <a:buFont typeface="Wingdings" panose="05000000000000000000" pitchFamily="2" charset="2"/>
              <a:buChar char="§"/>
            </a:pPr>
            <a:r>
              <a:rPr lang="en-IN" sz="2300" dirty="0"/>
              <a:t>The </a:t>
            </a:r>
            <a:r>
              <a:rPr lang="en-IN" sz="2300" dirty="0">
                <a:solidFill>
                  <a:srgbClr val="0000FF"/>
                </a:solidFill>
              </a:rPr>
              <a:t>escape character used when the flag appears in data in PPP is-  01111101</a:t>
            </a:r>
            <a:r>
              <a:rPr lang="en-IN" sz="2300" dirty="0"/>
              <a:t> </a:t>
            </a:r>
          </a:p>
        </p:txBody>
      </p:sp>
      <p:sp>
        <p:nvSpPr>
          <p:cNvPr id="9" name="TextBox 8">
            <a:extLst>
              <a:ext uri="{FF2B5EF4-FFF2-40B4-BE49-F238E27FC236}">
                <a16:creationId xmlns:a16="http://schemas.microsoft.com/office/drawing/2014/main" id="{9054D92F-25EA-7F0B-089A-4ACC361D6D9D}"/>
              </a:ext>
            </a:extLst>
          </p:cNvPr>
          <p:cNvSpPr txBox="1"/>
          <p:nvPr/>
        </p:nvSpPr>
        <p:spPr>
          <a:xfrm>
            <a:off x="613905" y="4746900"/>
            <a:ext cx="10884675" cy="1246495"/>
          </a:xfrm>
          <a:prstGeom prst="rect">
            <a:avLst/>
          </a:prstGeom>
          <a:noFill/>
        </p:spPr>
        <p:txBody>
          <a:bodyPr wrap="square">
            <a:spAutoFit/>
          </a:bodyPr>
          <a:lstStyle/>
          <a:p>
            <a:pPr>
              <a:spcAft>
                <a:spcPts val="600"/>
              </a:spcAft>
            </a:pPr>
            <a:r>
              <a:rPr lang="en-IN" sz="2400" b="1" dirty="0"/>
              <a:t>Transition Phases </a:t>
            </a:r>
          </a:p>
          <a:p>
            <a:pPr marL="342900" indent="-342900" algn="just">
              <a:spcAft>
                <a:spcPts val="600"/>
              </a:spcAft>
              <a:buFont typeface="Wingdings" panose="05000000000000000000" pitchFamily="2" charset="2"/>
              <a:buChar char="§"/>
            </a:pPr>
            <a:r>
              <a:rPr lang="en-IN" sz="2300" dirty="0"/>
              <a:t>A </a:t>
            </a:r>
            <a:r>
              <a:rPr lang="en-IN" sz="2300" dirty="0">
                <a:solidFill>
                  <a:srgbClr val="0000FF"/>
                </a:solidFill>
              </a:rPr>
              <a:t>PPP connection goes through phases which can be shown in a transition phase diagram </a:t>
            </a:r>
          </a:p>
        </p:txBody>
      </p:sp>
    </p:spTree>
    <p:extLst>
      <p:ext uri="{BB962C8B-B14F-4D97-AF65-F5344CB8AC3E}">
        <p14:creationId xmlns:p14="http://schemas.microsoft.com/office/powerpoint/2010/main" val="18732684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p:txBody>
          <a:bodyPr/>
          <a:lstStyle/>
          <a:p>
            <a:r>
              <a:rPr lang="en-IN" sz="3200" b="1" dirty="0">
                <a:solidFill>
                  <a:srgbClr val="CC0066"/>
                </a:solidFill>
                <a:ea typeface="+mj-ea"/>
                <a:cs typeface="+mj-cs"/>
              </a:rPr>
              <a:t>Data Link Layer Protocols (Contd.) </a:t>
            </a:r>
          </a:p>
        </p:txBody>
      </p:sp>
      <p:sp>
        <p:nvSpPr>
          <p:cNvPr id="4" name="TextBox 3">
            <a:extLst>
              <a:ext uri="{FF2B5EF4-FFF2-40B4-BE49-F238E27FC236}">
                <a16:creationId xmlns:a16="http://schemas.microsoft.com/office/drawing/2014/main" id="{224EE9B1-B244-0809-12BB-3876EA73394F}"/>
              </a:ext>
            </a:extLst>
          </p:cNvPr>
          <p:cNvSpPr txBox="1"/>
          <p:nvPr/>
        </p:nvSpPr>
        <p:spPr>
          <a:xfrm>
            <a:off x="673281" y="784278"/>
            <a:ext cx="10845438" cy="1523494"/>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t>Starts with </a:t>
            </a:r>
            <a:r>
              <a:rPr lang="en-IN" sz="2200" dirty="0">
                <a:solidFill>
                  <a:srgbClr val="0000FF"/>
                </a:solidFill>
              </a:rPr>
              <a:t>the dead state</a:t>
            </a:r>
            <a:r>
              <a:rPr lang="en-IN" sz="2200" dirty="0"/>
              <a:t>. In this state, </a:t>
            </a:r>
            <a:r>
              <a:rPr lang="en-IN" sz="2200" dirty="0">
                <a:solidFill>
                  <a:srgbClr val="0000FF"/>
                </a:solidFill>
              </a:rPr>
              <a:t>there is no active carrier (at the physical layer) and the line is quiet</a:t>
            </a:r>
          </a:p>
          <a:p>
            <a:pPr marL="342900" indent="-342900" algn="just">
              <a:buFont typeface="Wingdings" panose="05000000000000000000" pitchFamily="2" charset="2"/>
              <a:buChar char="§"/>
            </a:pPr>
            <a:r>
              <a:rPr lang="en-IN" sz="2200" dirty="0"/>
              <a:t>When </a:t>
            </a:r>
            <a:r>
              <a:rPr lang="en-IN" sz="2200" dirty="0">
                <a:solidFill>
                  <a:srgbClr val="0000FF"/>
                </a:solidFill>
              </a:rPr>
              <a:t>one of the two nodes starts the communication</a:t>
            </a:r>
            <a:r>
              <a:rPr lang="en-IN" sz="2200" dirty="0"/>
              <a:t>, the connection goes into the </a:t>
            </a:r>
            <a:r>
              <a:rPr lang="en-IN" sz="2200" dirty="0">
                <a:solidFill>
                  <a:srgbClr val="0000FF"/>
                </a:solidFill>
              </a:rPr>
              <a:t>establish state</a:t>
            </a:r>
            <a:r>
              <a:rPr lang="en-IN" sz="2200" dirty="0"/>
              <a:t>. In this state, options are negotiated between the two parties.  </a:t>
            </a:r>
          </a:p>
        </p:txBody>
      </p:sp>
      <p:pic>
        <p:nvPicPr>
          <p:cNvPr id="38914" name="Picture 2" descr="DATA LINK CONTROL (DLC) - ppt download">
            <a:extLst>
              <a:ext uri="{FF2B5EF4-FFF2-40B4-BE49-F238E27FC236}">
                <a16:creationId xmlns:a16="http://schemas.microsoft.com/office/drawing/2014/main" id="{9490A5B9-7649-0C75-6E66-BB4B6111A6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1" t="19568" r="5368" b="17575"/>
          <a:stretch/>
        </p:blipFill>
        <p:spPr bwMode="auto">
          <a:xfrm>
            <a:off x="2462150" y="2449270"/>
            <a:ext cx="7267700" cy="386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8245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37D-2C9C-7FE5-072B-FA7E8D4331F5}"/>
              </a:ext>
            </a:extLst>
          </p:cNvPr>
          <p:cNvSpPr>
            <a:spLocks noGrp="1"/>
          </p:cNvSpPr>
          <p:nvPr>
            <p:ph type="title"/>
          </p:nvPr>
        </p:nvSpPr>
        <p:spPr/>
        <p:txBody>
          <a:bodyPr/>
          <a:lstStyle/>
          <a:p>
            <a:r>
              <a:rPr lang="en-IN" sz="3200" b="1" dirty="0">
                <a:solidFill>
                  <a:srgbClr val="CC0066"/>
                </a:solidFill>
                <a:ea typeface="+mj-ea"/>
                <a:cs typeface="+mj-cs"/>
              </a:rPr>
              <a:t>Data Link Layer Protocols (Contd.) </a:t>
            </a:r>
          </a:p>
        </p:txBody>
      </p:sp>
      <p:sp>
        <p:nvSpPr>
          <p:cNvPr id="4" name="TextBox 3">
            <a:extLst>
              <a:ext uri="{FF2B5EF4-FFF2-40B4-BE49-F238E27FC236}">
                <a16:creationId xmlns:a16="http://schemas.microsoft.com/office/drawing/2014/main" id="{224EE9B1-B244-0809-12BB-3876EA73394F}"/>
              </a:ext>
            </a:extLst>
          </p:cNvPr>
          <p:cNvSpPr txBox="1"/>
          <p:nvPr/>
        </p:nvSpPr>
        <p:spPr>
          <a:xfrm>
            <a:off x="570016" y="893499"/>
            <a:ext cx="10928564" cy="4124206"/>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t>If the </a:t>
            </a:r>
            <a:r>
              <a:rPr lang="en-IN" sz="2200" dirty="0">
                <a:solidFill>
                  <a:srgbClr val="0000FF"/>
                </a:solidFill>
              </a:rPr>
              <a:t>two parties agree that they need authentication </a:t>
            </a:r>
            <a:r>
              <a:rPr lang="en-IN" sz="2200" dirty="0"/>
              <a:t>(for example, if they do not know each other), </a:t>
            </a:r>
            <a:r>
              <a:rPr lang="en-IN" sz="2200" dirty="0">
                <a:solidFill>
                  <a:srgbClr val="0000FF"/>
                </a:solidFill>
              </a:rPr>
              <a:t>then the system needs to do authentication (an extra step); otherwise, the parties can simply start communication</a:t>
            </a:r>
            <a:r>
              <a:rPr lang="en-IN" sz="2200" dirty="0"/>
              <a:t>.  </a:t>
            </a:r>
          </a:p>
          <a:p>
            <a:pPr marL="342900" indent="-342900" algn="just">
              <a:spcAft>
                <a:spcPts val="600"/>
              </a:spcAft>
              <a:buFont typeface="Wingdings" panose="05000000000000000000" pitchFamily="2" charset="2"/>
              <a:buChar char="§"/>
            </a:pPr>
            <a:r>
              <a:rPr lang="en-IN" sz="2200" dirty="0"/>
              <a:t>The </a:t>
            </a:r>
            <a:r>
              <a:rPr lang="en-IN" sz="2200" dirty="0">
                <a:solidFill>
                  <a:srgbClr val="0000FF"/>
                </a:solidFill>
              </a:rPr>
              <a:t>link-control protocol packets are used for this purpose. Several packets may be exchanged here</a:t>
            </a:r>
            <a:endParaRPr lang="en-IN" sz="2200" dirty="0"/>
          </a:p>
          <a:p>
            <a:pPr marL="342900" indent="-342900" algn="just">
              <a:spcAft>
                <a:spcPts val="600"/>
              </a:spcAft>
              <a:buFont typeface="Wingdings" panose="05000000000000000000" pitchFamily="2" charset="2"/>
              <a:buChar char="§"/>
            </a:pPr>
            <a:r>
              <a:rPr lang="en-IN" sz="2200" dirty="0">
                <a:solidFill>
                  <a:srgbClr val="0000FF"/>
                </a:solidFill>
              </a:rPr>
              <a:t>Data transfer takes place in the open state</a:t>
            </a:r>
            <a:r>
              <a:rPr lang="en-IN" sz="2200" dirty="0"/>
              <a:t>. When a connection reaches this state, </a:t>
            </a:r>
            <a:r>
              <a:rPr lang="en-IN" sz="2200" dirty="0">
                <a:solidFill>
                  <a:srgbClr val="0000FF"/>
                </a:solidFill>
              </a:rPr>
              <a:t>the exchange of data packets can be started</a:t>
            </a:r>
            <a:r>
              <a:rPr lang="en-IN" sz="2200" dirty="0"/>
              <a:t>. </a:t>
            </a:r>
          </a:p>
          <a:p>
            <a:pPr marL="342900" indent="-342900" algn="just">
              <a:spcAft>
                <a:spcPts val="600"/>
              </a:spcAft>
              <a:buFont typeface="Wingdings" panose="05000000000000000000" pitchFamily="2" charset="2"/>
              <a:buChar char="§"/>
            </a:pPr>
            <a:r>
              <a:rPr lang="en-IN" sz="2200" dirty="0"/>
              <a:t>The </a:t>
            </a:r>
            <a:r>
              <a:rPr lang="en-IN" sz="2200" dirty="0">
                <a:solidFill>
                  <a:srgbClr val="0000FF"/>
                </a:solidFill>
              </a:rPr>
              <a:t>connection remains in this state until one of the endpoints wants to terminate the connection. In this case, the system goes to the terminate state</a:t>
            </a:r>
            <a:r>
              <a:rPr lang="en-IN" sz="2200" dirty="0"/>
              <a:t>. </a:t>
            </a:r>
          </a:p>
          <a:p>
            <a:pPr marL="342900" indent="-342900" algn="just">
              <a:spcAft>
                <a:spcPts val="600"/>
              </a:spcAft>
              <a:buFont typeface="Wingdings" panose="05000000000000000000" pitchFamily="2" charset="2"/>
              <a:buChar char="§"/>
            </a:pPr>
            <a:r>
              <a:rPr lang="en-IN" sz="2200" dirty="0"/>
              <a:t>The </a:t>
            </a:r>
            <a:r>
              <a:rPr lang="en-IN" sz="2200" dirty="0">
                <a:solidFill>
                  <a:srgbClr val="0000FF"/>
                </a:solidFill>
              </a:rPr>
              <a:t>system remains in this state until the carrier (physical-layer signal) is dropped</a:t>
            </a:r>
            <a:r>
              <a:rPr lang="en-IN" sz="2200" dirty="0"/>
              <a:t>, which moves the system to the dead state again.</a:t>
            </a:r>
          </a:p>
        </p:txBody>
      </p:sp>
    </p:spTree>
    <p:extLst>
      <p:ext uri="{BB962C8B-B14F-4D97-AF65-F5344CB8AC3E}">
        <p14:creationId xmlns:p14="http://schemas.microsoft.com/office/powerpoint/2010/main" val="40972919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p:txBody>
          <a:bodyPr/>
          <a:lstStyle/>
          <a:p>
            <a:r>
              <a:rPr lang="en-IN" dirty="0"/>
              <a:t>Media Access Control</a:t>
            </a:r>
          </a:p>
        </p:txBody>
      </p:sp>
      <p:sp>
        <p:nvSpPr>
          <p:cNvPr id="5" name="TextBox 4">
            <a:extLst>
              <a:ext uri="{FF2B5EF4-FFF2-40B4-BE49-F238E27FC236}">
                <a16:creationId xmlns:a16="http://schemas.microsoft.com/office/drawing/2014/main" id="{97F119B6-F9BD-A777-5EA0-33EA40C835BD}"/>
              </a:ext>
            </a:extLst>
          </p:cNvPr>
          <p:cNvSpPr txBox="1"/>
          <p:nvPr/>
        </p:nvSpPr>
        <p:spPr>
          <a:xfrm>
            <a:off x="603249" y="888484"/>
            <a:ext cx="10956291" cy="4955203"/>
          </a:xfrm>
          <a:prstGeom prst="rect">
            <a:avLst/>
          </a:prstGeom>
          <a:noFill/>
        </p:spPr>
        <p:txBody>
          <a:bodyPr wrap="square">
            <a:spAutoFit/>
          </a:bodyPr>
          <a:lstStyle/>
          <a:p>
            <a:pPr marL="342900" indent="-342900" algn="just">
              <a:spcAft>
                <a:spcPts val="1200"/>
              </a:spcAft>
              <a:buFont typeface="Wingdings" panose="05000000000000000000" pitchFamily="2" charset="2"/>
              <a:buChar char="§"/>
            </a:pPr>
            <a:r>
              <a:rPr lang="en-IN" sz="2200" dirty="0"/>
              <a:t>When </a:t>
            </a:r>
            <a:r>
              <a:rPr lang="en-IN" sz="2200" dirty="0">
                <a:solidFill>
                  <a:srgbClr val="0000FF"/>
                </a:solidFill>
              </a:rPr>
              <a:t>nodes or stations are connected and use a common link, called a multipoint or broadcast link</a:t>
            </a:r>
            <a:r>
              <a:rPr lang="en-IN" sz="2200" dirty="0"/>
              <a:t>, There is a need for multiple-access protocol to coordinate access to the link.</a:t>
            </a:r>
          </a:p>
          <a:p>
            <a:pPr marL="342900" indent="-342900" algn="just">
              <a:spcAft>
                <a:spcPts val="1200"/>
              </a:spcAft>
              <a:buFont typeface="Wingdings" panose="05000000000000000000" pitchFamily="2" charset="2"/>
              <a:buChar char="§"/>
            </a:pPr>
            <a:r>
              <a:rPr lang="en-IN" sz="2200" dirty="0"/>
              <a:t>One of the category of the protocol is </a:t>
            </a:r>
            <a:r>
              <a:rPr lang="en-IN" sz="2200" dirty="0">
                <a:solidFill>
                  <a:srgbClr val="0000FF"/>
                </a:solidFill>
              </a:rPr>
              <a:t>Random Access Control Protocol- Designed to minimize the collisions</a:t>
            </a:r>
            <a:r>
              <a:rPr lang="en-IN" sz="2200" dirty="0"/>
              <a:t>. They are:</a:t>
            </a:r>
          </a:p>
          <a:p>
            <a:pPr marL="627063" indent="-265113" algn="just">
              <a:spcAft>
                <a:spcPts val="600"/>
              </a:spcAft>
              <a:buFont typeface="+mj-lt"/>
              <a:buAutoNum type="arabicPeriod"/>
            </a:pPr>
            <a:r>
              <a:rPr lang="en-IN" sz="2200" dirty="0">
                <a:solidFill>
                  <a:srgbClr val="0000FF"/>
                </a:solidFill>
              </a:rPr>
              <a:t>CSMA (Carrier Sense Multiple Access): </a:t>
            </a:r>
            <a:r>
              <a:rPr lang="en-IN" sz="2200" dirty="0"/>
              <a:t>It requires that each station first listen to the medium (or check the state of the medium) before sending. CSMA can reduce the possibility of collision, but it cannot eliminate it</a:t>
            </a:r>
          </a:p>
          <a:p>
            <a:pPr marL="627063" indent="-265113" algn="just">
              <a:spcAft>
                <a:spcPts val="600"/>
              </a:spcAft>
              <a:buFont typeface="+mj-lt"/>
              <a:buAutoNum type="arabicPeriod"/>
            </a:pPr>
            <a:r>
              <a:rPr lang="en-IN" sz="2200" dirty="0">
                <a:solidFill>
                  <a:srgbClr val="0000FF"/>
                </a:solidFill>
              </a:rPr>
              <a:t>CSMA/CD (CSMA with Collision Detection (CD)): </a:t>
            </a:r>
            <a:r>
              <a:rPr lang="en-IN" sz="2200" dirty="0"/>
              <a:t>a station monitors the medium after it sends a frame to see if the transmission was successful. If so, the station is finished. If there is a collision, the frame is sent again</a:t>
            </a:r>
          </a:p>
          <a:p>
            <a:pPr marL="627063" indent="-265113" algn="just">
              <a:spcAft>
                <a:spcPts val="600"/>
              </a:spcAft>
              <a:buFont typeface="+mj-lt"/>
              <a:buAutoNum type="arabicPeriod"/>
            </a:pPr>
            <a:r>
              <a:rPr lang="en-IN" sz="2200" dirty="0">
                <a:solidFill>
                  <a:srgbClr val="0000FF"/>
                </a:solidFill>
              </a:rPr>
              <a:t>CSMA/CA (CSMA with Collision Avoidance(CA)): </a:t>
            </a:r>
            <a:r>
              <a:rPr lang="en-US" sz="2200" dirty="0"/>
              <a:t>The basic idea behind CSMA/CA is that the station should be able to receive while transmitting to detect a collision from different stations</a:t>
            </a:r>
            <a:endParaRPr lang="en-IN" sz="2200" dirty="0"/>
          </a:p>
        </p:txBody>
      </p:sp>
    </p:spTree>
    <p:extLst>
      <p:ext uri="{BB962C8B-B14F-4D97-AF65-F5344CB8AC3E}">
        <p14:creationId xmlns:p14="http://schemas.microsoft.com/office/powerpoint/2010/main" val="25861575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p:txBody>
          <a:bodyPr/>
          <a:lstStyle/>
          <a:p>
            <a:r>
              <a:rPr lang="en-IN" dirty="0"/>
              <a:t>Media Access Control (Contd.)</a:t>
            </a:r>
          </a:p>
        </p:txBody>
      </p:sp>
      <p:sp>
        <p:nvSpPr>
          <p:cNvPr id="5" name="TextBox 4">
            <a:extLst>
              <a:ext uri="{FF2B5EF4-FFF2-40B4-BE49-F238E27FC236}">
                <a16:creationId xmlns:a16="http://schemas.microsoft.com/office/drawing/2014/main" id="{97F119B6-F9BD-A777-5EA0-33EA40C835BD}"/>
              </a:ext>
            </a:extLst>
          </p:cNvPr>
          <p:cNvSpPr txBox="1"/>
          <p:nvPr/>
        </p:nvSpPr>
        <p:spPr>
          <a:xfrm>
            <a:off x="693421" y="692838"/>
            <a:ext cx="10805159" cy="3462486"/>
          </a:xfrm>
          <a:prstGeom prst="rect">
            <a:avLst/>
          </a:prstGeom>
          <a:noFill/>
        </p:spPr>
        <p:txBody>
          <a:bodyPr wrap="square">
            <a:spAutoFit/>
          </a:bodyPr>
          <a:lstStyle/>
          <a:p>
            <a:pPr algn="just">
              <a:spcAft>
                <a:spcPts val="600"/>
              </a:spcAft>
            </a:pPr>
            <a:r>
              <a:rPr lang="en-IN" sz="2300" b="1" dirty="0">
                <a:solidFill>
                  <a:srgbClr val="C00000"/>
                </a:solidFill>
              </a:rPr>
              <a:t>CSMA</a:t>
            </a:r>
          </a:p>
          <a:p>
            <a:pPr marL="342900" indent="-342900" algn="just">
              <a:spcAft>
                <a:spcPts val="600"/>
              </a:spcAft>
              <a:buFont typeface="Wingdings" panose="05000000000000000000" pitchFamily="2" charset="2"/>
              <a:buChar char="§"/>
            </a:pPr>
            <a:r>
              <a:rPr lang="en-US" sz="2200" dirty="0">
                <a:solidFill>
                  <a:schemeClr val="tx1">
                    <a:lumMod val="95000"/>
                    <a:lumOff val="5000"/>
                  </a:schemeClr>
                </a:solidFill>
              </a:rPr>
              <a:t>The </a:t>
            </a:r>
            <a:r>
              <a:rPr lang="en-US" sz="2200" dirty="0">
                <a:solidFill>
                  <a:srgbClr val="0000FF"/>
                </a:solidFill>
              </a:rPr>
              <a:t>stations are connected to a shared channel (usually a dedicated medium)</a:t>
            </a:r>
          </a:p>
          <a:p>
            <a:pPr marL="342900" indent="-342900" algn="just">
              <a:spcAft>
                <a:spcPts val="600"/>
              </a:spcAft>
              <a:buFont typeface="Wingdings" panose="05000000000000000000" pitchFamily="2" charset="2"/>
              <a:buChar char="§"/>
            </a:pPr>
            <a:r>
              <a:rPr lang="en-US" sz="2200" dirty="0">
                <a:solidFill>
                  <a:schemeClr val="tx1">
                    <a:lumMod val="95000"/>
                    <a:lumOff val="5000"/>
                  </a:schemeClr>
                </a:solidFill>
              </a:rPr>
              <a:t>The possibility of collision still exists because of </a:t>
            </a:r>
            <a:r>
              <a:rPr lang="en-US" sz="2200" dirty="0">
                <a:solidFill>
                  <a:srgbClr val="0000FF"/>
                </a:solidFill>
              </a:rPr>
              <a:t>propagation delay</a:t>
            </a:r>
            <a:r>
              <a:rPr lang="en-US" sz="2200" dirty="0">
                <a:solidFill>
                  <a:schemeClr val="tx1">
                    <a:lumMod val="95000"/>
                    <a:lumOff val="5000"/>
                  </a:schemeClr>
                </a:solidFill>
              </a:rPr>
              <a:t>; when a station sends a frame, it still takes time (although very short) for the first bit to reach every station and for every station to sense it</a:t>
            </a:r>
          </a:p>
          <a:p>
            <a:pPr marL="342900" indent="-342900" algn="just">
              <a:spcAft>
                <a:spcPts val="600"/>
              </a:spcAft>
              <a:buFont typeface="Wingdings" panose="05000000000000000000" pitchFamily="2" charset="2"/>
              <a:buChar char="§"/>
            </a:pPr>
            <a:r>
              <a:rPr lang="en-US" sz="2200" dirty="0">
                <a:solidFill>
                  <a:schemeClr val="tx1">
                    <a:lumMod val="95000"/>
                    <a:lumOff val="5000"/>
                  </a:schemeClr>
                </a:solidFill>
              </a:rPr>
              <a:t>A </a:t>
            </a:r>
            <a:r>
              <a:rPr lang="en-US" sz="2200" dirty="0">
                <a:solidFill>
                  <a:srgbClr val="0000FF"/>
                </a:solidFill>
              </a:rPr>
              <a:t>station may sense the medium and find it idle, only because the first bit sent by another station has not yet been received</a:t>
            </a:r>
            <a:endParaRPr lang="en-US" sz="2200" dirty="0">
              <a:solidFill>
                <a:schemeClr val="tx1">
                  <a:lumMod val="95000"/>
                  <a:lumOff val="5000"/>
                </a:schemeClr>
              </a:solidFill>
            </a:endParaRPr>
          </a:p>
          <a:p>
            <a:pPr marL="342900" indent="-342900" algn="just">
              <a:spcAft>
                <a:spcPts val="600"/>
              </a:spcAft>
              <a:buFont typeface="Wingdings" panose="05000000000000000000" pitchFamily="2" charset="2"/>
              <a:buChar char="§"/>
            </a:pPr>
            <a:r>
              <a:rPr lang="en-US" sz="2200" dirty="0">
                <a:solidFill>
                  <a:schemeClr val="tx1">
                    <a:lumMod val="95000"/>
                    <a:lumOff val="5000"/>
                  </a:schemeClr>
                </a:solidFill>
              </a:rPr>
              <a:t>Vulnerable time- </a:t>
            </a:r>
            <a:r>
              <a:rPr lang="en-US" sz="2200" dirty="0">
                <a:solidFill>
                  <a:srgbClr val="0000FF"/>
                </a:solidFill>
              </a:rPr>
              <a:t>Vulnerable time is the time during which no transmission should be done to avoid any collision, for CSMA it is equal to the propagation time </a:t>
            </a:r>
            <a:r>
              <a:rPr lang="en-US" sz="2200" dirty="0" err="1">
                <a:solidFill>
                  <a:srgbClr val="0000FF"/>
                </a:solidFill>
              </a:rPr>
              <a:t>Tp</a:t>
            </a:r>
            <a:endParaRPr lang="en-IN" sz="2200" dirty="0">
              <a:solidFill>
                <a:schemeClr val="tx1">
                  <a:lumMod val="95000"/>
                  <a:lumOff val="5000"/>
                </a:schemeClr>
              </a:solidFill>
            </a:endParaRPr>
          </a:p>
        </p:txBody>
      </p:sp>
      <p:pic>
        <p:nvPicPr>
          <p:cNvPr id="24578" name="Picture 2" descr="1 7 Vulnerable time CSMA - YouTube">
            <a:extLst>
              <a:ext uri="{FF2B5EF4-FFF2-40B4-BE49-F238E27FC236}">
                <a16:creationId xmlns:a16="http://schemas.microsoft.com/office/drawing/2014/main" id="{BD37BAAF-AB41-6ECD-C7E3-F1158514A1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63" t="35504" r="12708" b="24259"/>
          <a:stretch/>
        </p:blipFill>
        <p:spPr bwMode="auto">
          <a:xfrm>
            <a:off x="2042160" y="4155323"/>
            <a:ext cx="7820773" cy="236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3314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p:txBody>
          <a:bodyPr/>
          <a:lstStyle/>
          <a:p>
            <a:r>
              <a:rPr lang="en-IN" dirty="0"/>
              <a:t>Media Access Control (Contd.)</a:t>
            </a:r>
          </a:p>
        </p:txBody>
      </p:sp>
      <p:sp>
        <p:nvSpPr>
          <p:cNvPr id="5" name="TextBox 4">
            <a:extLst>
              <a:ext uri="{FF2B5EF4-FFF2-40B4-BE49-F238E27FC236}">
                <a16:creationId xmlns:a16="http://schemas.microsoft.com/office/drawing/2014/main" id="{97F119B6-F9BD-A777-5EA0-33EA40C835BD}"/>
              </a:ext>
            </a:extLst>
          </p:cNvPr>
          <p:cNvSpPr txBox="1"/>
          <p:nvPr/>
        </p:nvSpPr>
        <p:spPr>
          <a:xfrm>
            <a:off x="693420" y="784278"/>
            <a:ext cx="10805159" cy="3693319"/>
          </a:xfrm>
          <a:prstGeom prst="rect">
            <a:avLst/>
          </a:prstGeom>
          <a:noFill/>
        </p:spPr>
        <p:txBody>
          <a:bodyPr wrap="square">
            <a:spAutoFit/>
          </a:bodyPr>
          <a:lstStyle/>
          <a:p>
            <a:pPr algn="just">
              <a:spcAft>
                <a:spcPts val="1200"/>
              </a:spcAft>
            </a:pPr>
            <a:r>
              <a:rPr lang="en-IN" sz="2300" b="1" dirty="0">
                <a:solidFill>
                  <a:srgbClr val="CC0066"/>
                </a:solidFill>
              </a:rPr>
              <a:t>CSMA</a:t>
            </a:r>
          </a:p>
          <a:p>
            <a:pPr marL="342900" indent="-342900" algn="just">
              <a:spcAft>
                <a:spcPts val="1200"/>
              </a:spcAft>
              <a:buFont typeface="Wingdings" panose="05000000000000000000" pitchFamily="2" charset="2"/>
              <a:buChar char="§"/>
            </a:pPr>
            <a:r>
              <a:rPr lang="en-US" sz="2200" dirty="0">
                <a:solidFill>
                  <a:schemeClr val="tx1">
                    <a:lumMod val="95000"/>
                    <a:lumOff val="5000"/>
                  </a:schemeClr>
                </a:solidFill>
              </a:rPr>
              <a:t>When a </a:t>
            </a:r>
            <a:r>
              <a:rPr lang="en-US" sz="2200" dirty="0">
                <a:solidFill>
                  <a:srgbClr val="0000FF"/>
                </a:solidFill>
              </a:rPr>
              <a:t>station sends a frame and any other station tries to send a frame during this time, a collision will result</a:t>
            </a:r>
            <a:endParaRPr lang="en-US" sz="2200" dirty="0">
              <a:solidFill>
                <a:schemeClr val="tx1">
                  <a:lumMod val="95000"/>
                  <a:lumOff val="5000"/>
                </a:schemeClr>
              </a:solidFill>
            </a:endParaRPr>
          </a:p>
          <a:p>
            <a:pPr marL="342900" indent="-342900" algn="just">
              <a:spcAft>
                <a:spcPts val="1200"/>
              </a:spcAft>
              <a:buFont typeface="Wingdings" panose="05000000000000000000" pitchFamily="2" charset="2"/>
              <a:buChar char="§"/>
            </a:pPr>
            <a:r>
              <a:rPr lang="en-US" sz="2200" dirty="0">
                <a:solidFill>
                  <a:schemeClr val="tx1">
                    <a:lumMod val="95000"/>
                    <a:lumOff val="5000"/>
                  </a:schemeClr>
                </a:solidFill>
              </a:rPr>
              <a:t>But </a:t>
            </a:r>
            <a:r>
              <a:rPr lang="en-US" sz="2200" dirty="0">
                <a:solidFill>
                  <a:srgbClr val="0000FF"/>
                </a:solidFill>
              </a:rPr>
              <a:t>if the first bit of the frame reaches the end of the medium, every station will already have heard the bit and will refrain from sending</a:t>
            </a:r>
            <a:endParaRPr lang="en-US" sz="2200" dirty="0">
              <a:solidFill>
                <a:schemeClr val="tx1">
                  <a:lumMod val="95000"/>
                  <a:lumOff val="5000"/>
                </a:schemeClr>
              </a:solidFill>
            </a:endParaRPr>
          </a:p>
          <a:p>
            <a:pPr marL="342900" indent="-342900" algn="just">
              <a:spcAft>
                <a:spcPts val="600"/>
              </a:spcAft>
              <a:buFont typeface="Wingdings" panose="05000000000000000000" pitchFamily="2" charset="2"/>
              <a:buChar char="§"/>
            </a:pPr>
            <a:r>
              <a:rPr lang="en-US" sz="2200" dirty="0">
                <a:solidFill>
                  <a:schemeClr val="tx1">
                    <a:lumMod val="95000"/>
                    <a:lumOff val="5000"/>
                  </a:schemeClr>
                </a:solidFill>
              </a:rPr>
              <a:t>Persistence Methods What should a station do if the channel is busy? What should a station do if the channel is idle? </a:t>
            </a:r>
          </a:p>
          <a:p>
            <a:pPr marL="704850" lvl="1" indent="-342900" algn="just">
              <a:spcAft>
                <a:spcPts val="1200"/>
              </a:spcAft>
              <a:buFont typeface="Arial" panose="020B0604020202020204" pitchFamily="34" charset="0"/>
              <a:buChar char="•"/>
            </a:pPr>
            <a:r>
              <a:rPr lang="en-US" sz="2200" dirty="0">
                <a:solidFill>
                  <a:schemeClr val="tx1">
                    <a:lumMod val="95000"/>
                    <a:lumOff val="5000"/>
                  </a:schemeClr>
                </a:solidFill>
              </a:rPr>
              <a:t>Three methods have been devised to answer these questions: </a:t>
            </a:r>
            <a:r>
              <a:rPr lang="en-US" sz="2200" dirty="0">
                <a:solidFill>
                  <a:srgbClr val="0000FF"/>
                </a:solidFill>
              </a:rPr>
              <a:t>the 1-persistent method, the nonpersistent method, and the p-persistent method</a:t>
            </a:r>
            <a:endParaRPr lang="en-IN" sz="2200" dirty="0">
              <a:solidFill>
                <a:schemeClr val="tx1">
                  <a:lumMod val="95000"/>
                  <a:lumOff val="5000"/>
                </a:schemeClr>
              </a:solidFill>
            </a:endParaRPr>
          </a:p>
        </p:txBody>
      </p:sp>
      <p:pic>
        <p:nvPicPr>
          <p:cNvPr id="25602" name="Picture 2" descr="Chapter 12 Media Access Control (MAC) - ppt video online download">
            <a:extLst>
              <a:ext uri="{FF2B5EF4-FFF2-40B4-BE49-F238E27FC236}">
                <a16:creationId xmlns:a16="http://schemas.microsoft.com/office/drawing/2014/main" id="{F6A78BFC-A9AB-96AF-23F3-BA51EF9E30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17" t="15659" b="58760"/>
          <a:stretch/>
        </p:blipFill>
        <p:spPr bwMode="auto">
          <a:xfrm>
            <a:off x="1201950" y="4603735"/>
            <a:ext cx="10083447" cy="189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5088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p:txBody>
          <a:bodyPr/>
          <a:lstStyle/>
          <a:p>
            <a:r>
              <a:rPr lang="en-IN" dirty="0"/>
              <a:t>Media Access Control (Contd.)</a:t>
            </a:r>
          </a:p>
        </p:txBody>
      </p:sp>
      <p:pic>
        <p:nvPicPr>
          <p:cNvPr id="26626" name="Picture 2" descr="Chapter 12 Media Access Control (MAC) - ppt video online download">
            <a:extLst>
              <a:ext uri="{FF2B5EF4-FFF2-40B4-BE49-F238E27FC236}">
                <a16:creationId xmlns:a16="http://schemas.microsoft.com/office/drawing/2014/main" id="{CD123E37-DC42-61F0-F8E1-60D6F0C9C5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0" t="56588" r="3273" b="12481"/>
          <a:stretch/>
        </p:blipFill>
        <p:spPr bwMode="auto">
          <a:xfrm>
            <a:off x="1805760" y="900891"/>
            <a:ext cx="8580475" cy="19792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CCB5B0-CAE8-E9F3-054E-81F726209228}"/>
              </a:ext>
            </a:extLst>
          </p:cNvPr>
          <p:cNvSpPr txBox="1"/>
          <p:nvPr/>
        </p:nvSpPr>
        <p:spPr>
          <a:xfrm>
            <a:off x="765808" y="2964847"/>
            <a:ext cx="10660381" cy="3477875"/>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150" dirty="0">
                <a:solidFill>
                  <a:srgbClr val="0000FF"/>
                </a:solidFill>
              </a:rPr>
              <a:t>1-Persistent: </a:t>
            </a:r>
            <a:r>
              <a:rPr lang="en-IN" sz="2150" dirty="0"/>
              <a:t>The </a:t>
            </a:r>
            <a:r>
              <a:rPr lang="en-IN" sz="2150" dirty="0">
                <a:solidFill>
                  <a:srgbClr val="0000FF"/>
                </a:solidFill>
              </a:rPr>
              <a:t>1-persistent method is simple and straightforward</a:t>
            </a:r>
            <a:r>
              <a:rPr lang="en-IN" sz="2150" dirty="0"/>
              <a:t>. In this method, </a:t>
            </a:r>
            <a:r>
              <a:rPr lang="en-IN" sz="2150" dirty="0">
                <a:solidFill>
                  <a:srgbClr val="0000FF"/>
                </a:solidFill>
              </a:rPr>
              <a:t>after the station finds the line idle, it sends its frame immediately </a:t>
            </a:r>
            <a:r>
              <a:rPr lang="en-IN" sz="2150" dirty="0"/>
              <a:t>(with probability 1). This method has the highest chance of collision because two or more stations may find the line idle and send their frames immediately</a:t>
            </a:r>
          </a:p>
          <a:p>
            <a:pPr marL="342900" indent="-342900" algn="just">
              <a:buFont typeface="Wingdings" panose="05000000000000000000" pitchFamily="2" charset="2"/>
              <a:buChar char="§"/>
            </a:pPr>
            <a:r>
              <a:rPr lang="en-US" sz="2150" dirty="0">
                <a:solidFill>
                  <a:srgbClr val="0000FF"/>
                </a:solidFill>
              </a:rPr>
              <a:t>Nonpersistent:</a:t>
            </a:r>
            <a:r>
              <a:rPr lang="en-US" sz="2150" dirty="0"/>
              <a:t> In the </a:t>
            </a:r>
            <a:r>
              <a:rPr lang="en-US" sz="2150" dirty="0">
                <a:solidFill>
                  <a:srgbClr val="0000FF"/>
                </a:solidFill>
              </a:rPr>
              <a:t>nonpersistent method</a:t>
            </a:r>
            <a:r>
              <a:rPr lang="en-US" sz="2150" dirty="0"/>
              <a:t>, </a:t>
            </a:r>
            <a:r>
              <a:rPr lang="en-US" sz="2150" dirty="0">
                <a:solidFill>
                  <a:srgbClr val="0000FF"/>
                </a:solidFill>
              </a:rPr>
              <a:t>a station that has a frame to send senses the line. If the line is idle, it sends immediately</a:t>
            </a:r>
            <a:r>
              <a:rPr lang="en-US" sz="2150" dirty="0"/>
              <a:t>. If the line is not idle, </a:t>
            </a:r>
            <a:r>
              <a:rPr lang="en-US" sz="2150" dirty="0">
                <a:solidFill>
                  <a:srgbClr val="0000FF"/>
                </a:solidFill>
              </a:rPr>
              <a:t>it waits a random amount of time and then senses the line again</a:t>
            </a:r>
            <a:r>
              <a:rPr lang="en-US" sz="2150" dirty="0"/>
              <a:t>. The nonpersistent approach reduces the chance of collision because it is unlikely that two or more stations will wait the same amount of time and retry to send simultaneously. But this method reduces the efficiency of the network because the medium remains idle when there may be stations with frames to send.</a:t>
            </a:r>
            <a:endParaRPr lang="en-IN" sz="2150" dirty="0"/>
          </a:p>
        </p:txBody>
      </p:sp>
    </p:spTree>
    <p:extLst>
      <p:ext uri="{BB962C8B-B14F-4D97-AF65-F5344CB8AC3E}">
        <p14:creationId xmlns:p14="http://schemas.microsoft.com/office/powerpoint/2010/main" val="3719713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p:txBody>
          <a:bodyPr/>
          <a:lstStyle/>
          <a:p>
            <a:r>
              <a:rPr lang="en-IN" dirty="0"/>
              <a:t>Media Access Control (Contd.)</a:t>
            </a:r>
          </a:p>
        </p:txBody>
      </p:sp>
      <p:pic>
        <p:nvPicPr>
          <p:cNvPr id="26626" name="Picture 2" descr="Chapter 12 Media Access Control (MAC) - ppt video online download">
            <a:extLst>
              <a:ext uri="{FF2B5EF4-FFF2-40B4-BE49-F238E27FC236}">
                <a16:creationId xmlns:a16="http://schemas.microsoft.com/office/drawing/2014/main" id="{CD123E37-DC42-61F0-F8E1-60D6F0C9C5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0" t="56588" r="3273" b="12481"/>
          <a:stretch/>
        </p:blipFill>
        <p:spPr bwMode="auto">
          <a:xfrm>
            <a:off x="1805762" y="784278"/>
            <a:ext cx="8580475" cy="21211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CCB5B0-CAE8-E9F3-054E-81F726209228}"/>
              </a:ext>
            </a:extLst>
          </p:cNvPr>
          <p:cNvSpPr txBox="1"/>
          <p:nvPr/>
        </p:nvSpPr>
        <p:spPr>
          <a:xfrm>
            <a:off x="765808" y="2996746"/>
            <a:ext cx="10660381" cy="1107996"/>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200" dirty="0">
                <a:solidFill>
                  <a:srgbClr val="0000FF"/>
                </a:solidFill>
              </a:rPr>
              <a:t>p-Persistent: </a:t>
            </a:r>
            <a:r>
              <a:rPr lang="en-US" sz="2200" dirty="0"/>
              <a:t>This </a:t>
            </a:r>
            <a:r>
              <a:rPr lang="en-US" sz="2200" dirty="0">
                <a:solidFill>
                  <a:srgbClr val="0000FF"/>
                </a:solidFill>
              </a:rPr>
              <a:t>method is used if the channel has time slots with a slot duration equal to or greater than the maximum propagation time</a:t>
            </a:r>
            <a:r>
              <a:rPr lang="en-US" sz="2200" dirty="0"/>
              <a:t>. </a:t>
            </a:r>
            <a:r>
              <a:rPr lang="en-US" sz="2200" dirty="0">
                <a:solidFill>
                  <a:srgbClr val="0000FF"/>
                </a:solidFill>
              </a:rPr>
              <a:t>The p-persistent approach combines the advantages of the other two strategies.</a:t>
            </a:r>
            <a:endParaRPr lang="en-IN" sz="2200" dirty="0">
              <a:solidFill>
                <a:srgbClr val="0000FF"/>
              </a:solidFill>
            </a:endParaRPr>
          </a:p>
        </p:txBody>
      </p:sp>
    </p:spTree>
    <p:extLst>
      <p:ext uri="{BB962C8B-B14F-4D97-AF65-F5344CB8AC3E}">
        <p14:creationId xmlns:p14="http://schemas.microsoft.com/office/powerpoint/2010/main" val="1229916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 (Contd.)</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93420" y="784278"/>
            <a:ext cx="10805160" cy="5661588"/>
          </a:xfrm>
        </p:spPr>
        <p:txBody>
          <a:bodyPr>
            <a:normAutofit/>
          </a:bodyPr>
          <a:lstStyle/>
          <a:p>
            <a:pPr marL="0" indent="0" algn="just" fontAlgn="base">
              <a:lnSpc>
                <a:spcPct val="100000"/>
              </a:lnSpc>
              <a:spcBef>
                <a:spcPts val="0"/>
              </a:spcBef>
              <a:spcAft>
                <a:spcPts val="1200"/>
              </a:spcAft>
              <a:buNone/>
            </a:pPr>
            <a:r>
              <a:rPr lang="en-US" b="1" dirty="0">
                <a:solidFill>
                  <a:srgbClr val="C00000"/>
                </a:solidFill>
              </a:rPr>
              <a:t>Client-Server Programming</a:t>
            </a:r>
          </a:p>
          <a:p>
            <a:pPr algn="just" fontAlgn="base">
              <a:lnSpc>
                <a:spcPct val="100000"/>
              </a:lnSpc>
              <a:spcBef>
                <a:spcPts val="0"/>
              </a:spcBef>
              <a:spcAft>
                <a:spcPts val="600"/>
              </a:spcAft>
              <a:buFont typeface="Wingdings" panose="05000000000000000000" pitchFamily="2" charset="2"/>
              <a:buChar char="§"/>
            </a:pPr>
            <a:r>
              <a:rPr lang="en-US" sz="2200" b="1" dirty="0"/>
              <a:t>Network APIs</a:t>
            </a:r>
          </a:p>
          <a:p>
            <a:pPr marL="627063" indent="-446088" algn="just" fontAlgn="base">
              <a:lnSpc>
                <a:spcPct val="100000"/>
              </a:lnSpc>
              <a:spcBef>
                <a:spcPts val="0"/>
              </a:spcBef>
              <a:spcAft>
                <a:spcPts val="1200"/>
              </a:spcAft>
              <a:buFont typeface="Arial" panose="020B0604020202020204" pitchFamily="34" charset="0"/>
              <a:buChar char="•"/>
            </a:pPr>
            <a:r>
              <a:rPr lang="en-US" sz="2300" dirty="0"/>
              <a:t>On the client machine, the application process performs an active open; that is, it says who it wants to communicate with by invoking the following single operation: </a:t>
            </a:r>
          </a:p>
          <a:p>
            <a:pPr marL="627063" indent="-446088" defTabSz="627063" rtl="0">
              <a:spcBef>
                <a:spcPts val="0"/>
              </a:spcBef>
              <a:spcAft>
                <a:spcPts val="600"/>
              </a:spcAft>
              <a:buNone/>
            </a:pPr>
            <a:r>
              <a:rPr lang="en-US" sz="1800" b="0" i="0" u="none" strike="noStrike" dirty="0">
                <a:solidFill>
                  <a:srgbClr val="595959"/>
                </a:solidFill>
                <a:effectLst/>
                <a:latin typeface="Arial" panose="020B0604020202020204" pitchFamily="34" charset="0"/>
              </a:rPr>
              <a:t>	</a:t>
            </a:r>
            <a:r>
              <a:rPr lang="en-US" sz="2300" dirty="0">
                <a:solidFill>
                  <a:srgbClr val="C6284A"/>
                </a:solidFill>
              </a:rPr>
              <a:t>int connect(int socket, struct sockaddr *address, int </a:t>
            </a:r>
            <a:r>
              <a:rPr lang="en-US" sz="2300" dirty="0" err="1">
                <a:solidFill>
                  <a:srgbClr val="C6284A"/>
                </a:solidFill>
              </a:rPr>
              <a:t>addr</a:t>
            </a:r>
            <a:r>
              <a:rPr lang="en-US" sz="2300" dirty="0">
                <a:solidFill>
                  <a:srgbClr val="C6284A"/>
                </a:solidFill>
              </a:rPr>
              <a:t> </a:t>
            </a:r>
            <a:r>
              <a:rPr lang="en-US" sz="2300" dirty="0" err="1">
                <a:solidFill>
                  <a:srgbClr val="C6284A"/>
                </a:solidFill>
              </a:rPr>
              <a:t>len</a:t>
            </a:r>
            <a:r>
              <a:rPr lang="en-US" sz="2300" dirty="0">
                <a:solidFill>
                  <a:srgbClr val="C6284A"/>
                </a:solidFill>
              </a:rPr>
              <a:t>)</a:t>
            </a:r>
          </a:p>
          <a:p>
            <a:pPr marL="627063" indent="-446088" rtl="0" fontAlgn="base">
              <a:spcBef>
                <a:spcPts val="0"/>
              </a:spcBef>
              <a:spcAft>
                <a:spcPts val="600"/>
              </a:spcAft>
              <a:buFont typeface="Arial" panose="020B0604020202020204" pitchFamily="34" charset="0"/>
              <a:buChar char="•"/>
              <a:tabLst>
                <a:tab pos="1881188" algn="l"/>
              </a:tabLst>
            </a:pPr>
            <a:r>
              <a:rPr lang="en-US" sz="2300" dirty="0"/>
              <a:t>Once a connection is established, the application processes invoke the following two operations to send and receive data: </a:t>
            </a:r>
          </a:p>
          <a:p>
            <a:pPr marL="627063" indent="-446088" defTabSz="627063">
              <a:spcBef>
                <a:spcPts val="0"/>
              </a:spcBef>
              <a:spcAft>
                <a:spcPts val="600"/>
              </a:spcAft>
              <a:buNone/>
            </a:pPr>
            <a:r>
              <a:rPr lang="en-US" sz="2300" dirty="0">
                <a:solidFill>
                  <a:srgbClr val="0000FF"/>
                </a:solidFill>
              </a:rPr>
              <a:t>	</a:t>
            </a:r>
            <a:r>
              <a:rPr lang="en-US" sz="2300" dirty="0">
                <a:solidFill>
                  <a:srgbClr val="C6284A"/>
                </a:solidFill>
              </a:rPr>
              <a:t>int send(int socket, char *message, int msg </a:t>
            </a:r>
            <a:r>
              <a:rPr lang="en-US" sz="2300" dirty="0" err="1">
                <a:solidFill>
                  <a:srgbClr val="C6284A"/>
                </a:solidFill>
              </a:rPr>
              <a:t>len</a:t>
            </a:r>
            <a:r>
              <a:rPr lang="en-US" sz="2300" dirty="0">
                <a:solidFill>
                  <a:srgbClr val="C6284A"/>
                </a:solidFill>
              </a:rPr>
              <a:t>, int flags) </a:t>
            </a:r>
          </a:p>
          <a:p>
            <a:pPr marL="627063" indent="-446088" defTabSz="627063">
              <a:spcBef>
                <a:spcPts val="0"/>
              </a:spcBef>
              <a:spcAft>
                <a:spcPts val="600"/>
              </a:spcAft>
              <a:buNone/>
            </a:pPr>
            <a:r>
              <a:rPr lang="en-US" sz="2300" dirty="0">
                <a:solidFill>
                  <a:srgbClr val="C6284A"/>
                </a:solidFill>
              </a:rPr>
              <a:t>	int </a:t>
            </a:r>
            <a:r>
              <a:rPr lang="en-US" sz="2300" dirty="0" err="1">
                <a:solidFill>
                  <a:srgbClr val="C6284A"/>
                </a:solidFill>
              </a:rPr>
              <a:t>recv</a:t>
            </a:r>
            <a:r>
              <a:rPr lang="en-US" sz="2300" dirty="0">
                <a:solidFill>
                  <a:srgbClr val="C6284A"/>
                </a:solidFill>
              </a:rPr>
              <a:t>(int socket, char *buffer, int </a:t>
            </a:r>
            <a:r>
              <a:rPr lang="en-US" sz="2300" dirty="0" err="1">
                <a:solidFill>
                  <a:srgbClr val="C6284A"/>
                </a:solidFill>
              </a:rPr>
              <a:t>buf</a:t>
            </a:r>
            <a:r>
              <a:rPr lang="en-US" sz="2300" dirty="0">
                <a:solidFill>
                  <a:srgbClr val="C6284A"/>
                </a:solidFill>
              </a:rPr>
              <a:t> </a:t>
            </a:r>
            <a:r>
              <a:rPr lang="en-US" sz="2300" dirty="0" err="1">
                <a:solidFill>
                  <a:srgbClr val="C6284A"/>
                </a:solidFill>
              </a:rPr>
              <a:t>len</a:t>
            </a:r>
            <a:r>
              <a:rPr lang="en-US" sz="2300" dirty="0">
                <a:solidFill>
                  <a:srgbClr val="C6284A"/>
                </a:solidFill>
              </a:rPr>
              <a:t>, int flags)</a:t>
            </a:r>
          </a:p>
          <a:p>
            <a:pPr marL="0" indent="0" defTabSz="627063" rtl="0">
              <a:spcBef>
                <a:spcPts val="0"/>
              </a:spcBef>
              <a:spcAft>
                <a:spcPts val="0"/>
              </a:spcAft>
              <a:buNone/>
            </a:pPr>
            <a:endParaRPr lang="en-US" sz="2300" dirty="0">
              <a:solidFill>
                <a:srgbClr val="0000FF"/>
              </a:solidFill>
            </a:endParaRPr>
          </a:p>
        </p:txBody>
      </p:sp>
    </p:spTree>
    <p:extLst>
      <p:ext uri="{BB962C8B-B14F-4D97-AF65-F5344CB8AC3E}">
        <p14:creationId xmlns:p14="http://schemas.microsoft.com/office/powerpoint/2010/main" val="1983127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a:xfrm>
            <a:off x="929639" y="145377"/>
            <a:ext cx="10660381" cy="618581"/>
          </a:xfrm>
        </p:spPr>
        <p:txBody>
          <a:bodyPr/>
          <a:lstStyle/>
          <a:p>
            <a:r>
              <a:rPr lang="en-IN" dirty="0"/>
              <a:t>Media Access Control (Contd.)</a:t>
            </a:r>
          </a:p>
        </p:txBody>
      </p:sp>
      <p:sp>
        <p:nvSpPr>
          <p:cNvPr id="4" name="TextBox 3">
            <a:extLst>
              <a:ext uri="{FF2B5EF4-FFF2-40B4-BE49-F238E27FC236}">
                <a16:creationId xmlns:a16="http://schemas.microsoft.com/office/drawing/2014/main" id="{45CCB5B0-CAE8-E9F3-054E-81F726209228}"/>
              </a:ext>
            </a:extLst>
          </p:cNvPr>
          <p:cNvSpPr txBox="1"/>
          <p:nvPr/>
        </p:nvSpPr>
        <p:spPr>
          <a:xfrm>
            <a:off x="693420" y="2328699"/>
            <a:ext cx="10805160" cy="2200602"/>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200" dirty="0"/>
              <a:t>CSMA/CD: In this method, </a:t>
            </a:r>
            <a:r>
              <a:rPr lang="en-US" sz="2200" dirty="0">
                <a:solidFill>
                  <a:srgbClr val="0000FF"/>
                </a:solidFill>
              </a:rPr>
              <a:t>a station monitors the medium after it sends a frame to see if the transmission was successful. If so, the station is finished</a:t>
            </a:r>
            <a:r>
              <a:rPr lang="en-US" sz="2200" dirty="0"/>
              <a:t>. If, however, there is a collision, the frame is sent again</a:t>
            </a:r>
          </a:p>
          <a:p>
            <a:pPr marL="342900" indent="-342900" algn="just">
              <a:spcAft>
                <a:spcPts val="600"/>
              </a:spcAft>
              <a:buFont typeface="Wingdings" panose="05000000000000000000" pitchFamily="2" charset="2"/>
              <a:buChar char="§"/>
            </a:pPr>
            <a:r>
              <a:rPr lang="en-US" sz="2200" dirty="0"/>
              <a:t>Consider the </a:t>
            </a:r>
            <a:r>
              <a:rPr lang="en-US" sz="2200" dirty="0">
                <a:solidFill>
                  <a:srgbClr val="0000FF"/>
                </a:solidFill>
              </a:rPr>
              <a:t>first bits transmitted by the two stations A and C. Each station continues to send bits in the frame until it detects the collision, once detecting a collision or getting a jamming signal, the station aborts its transmission</a:t>
            </a:r>
          </a:p>
        </p:txBody>
      </p:sp>
    </p:spTree>
    <p:extLst>
      <p:ext uri="{BB962C8B-B14F-4D97-AF65-F5344CB8AC3E}">
        <p14:creationId xmlns:p14="http://schemas.microsoft.com/office/powerpoint/2010/main" val="2137120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p:txBody>
          <a:bodyPr/>
          <a:lstStyle/>
          <a:p>
            <a:r>
              <a:rPr lang="en-IN" dirty="0"/>
              <a:t>Media Access Control (Contd.)</a:t>
            </a:r>
          </a:p>
        </p:txBody>
      </p:sp>
      <p:sp>
        <p:nvSpPr>
          <p:cNvPr id="4" name="TextBox 3">
            <a:extLst>
              <a:ext uri="{FF2B5EF4-FFF2-40B4-BE49-F238E27FC236}">
                <a16:creationId xmlns:a16="http://schemas.microsoft.com/office/drawing/2014/main" id="{45CCB5B0-CAE8-E9F3-054E-81F726209228}"/>
              </a:ext>
            </a:extLst>
          </p:cNvPr>
          <p:cNvSpPr txBox="1"/>
          <p:nvPr/>
        </p:nvSpPr>
        <p:spPr>
          <a:xfrm>
            <a:off x="693420" y="875532"/>
            <a:ext cx="10805160" cy="3970318"/>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200" b="1" dirty="0">
                <a:solidFill>
                  <a:srgbClr val="C6284A"/>
                </a:solidFill>
              </a:rPr>
              <a:t>Minimum Frame Size</a:t>
            </a:r>
          </a:p>
          <a:p>
            <a:pPr marL="704850" indent="-342900" algn="just">
              <a:spcAft>
                <a:spcPts val="600"/>
              </a:spcAft>
              <a:buFont typeface="Arial" panose="020B0604020202020204" pitchFamily="34" charset="0"/>
              <a:buChar char="•"/>
            </a:pPr>
            <a:r>
              <a:rPr lang="en-US" sz="2200" dirty="0">
                <a:solidFill>
                  <a:schemeClr val="tx1">
                    <a:lumMod val="95000"/>
                    <a:lumOff val="5000"/>
                  </a:schemeClr>
                </a:solidFill>
              </a:rPr>
              <a:t>For </a:t>
            </a:r>
            <a:r>
              <a:rPr lang="en-US" sz="2200" dirty="0">
                <a:solidFill>
                  <a:srgbClr val="0000FF"/>
                </a:solidFill>
              </a:rPr>
              <a:t>CSMA/CD to work, we need a restriction on the frame size. Before sending the last bit of the frame, the sending station must detect a collision, if any, and abort the transmission. </a:t>
            </a:r>
            <a:r>
              <a:rPr lang="en-US" sz="2200" dirty="0">
                <a:solidFill>
                  <a:schemeClr val="tx1">
                    <a:lumMod val="95000"/>
                    <a:lumOff val="5000"/>
                  </a:schemeClr>
                </a:solidFill>
              </a:rPr>
              <a:t>This is so because the station, once the entire frame is sent, does not keep a copy of the frame and does not monitor the line for collision detection. Therefore, the frame transmission time </a:t>
            </a:r>
            <a:r>
              <a:rPr lang="en-US" sz="2200" dirty="0" err="1">
                <a:solidFill>
                  <a:schemeClr val="tx1">
                    <a:lumMod val="95000"/>
                    <a:lumOff val="5000"/>
                  </a:schemeClr>
                </a:solidFill>
              </a:rPr>
              <a:t>Tfr</a:t>
            </a:r>
            <a:r>
              <a:rPr lang="en-US" sz="2200" dirty="0">
                <a:solidFill>
                  <a:schemeClr val="tx1">
                    <a:lumMod val="95000"/>
                    <a:lumOff val="5000"/>
                  </a:schemeClr>
                </a:solidFill>
              </a:rPr>
              <a:t> must be at least two times the maximum propagation time Tp.</a:t>
            </a:r>
          </a:p>
          <a:p>
            <a:pPr marL="704850" indent="-342900" algn="just">
              <a:buFont typeface="Arial" panose="020B0604020202020204" pitchFamily="34" charset="0"/>
              <a:buChar char="•"/>
            </a:pPr>
            <a:r>
              <a:rPr lang="en-US" sz="2200" dirty="0">
                <a:solidFill>
                  <a:schemeClr val="tx1">
                    <a:lumMod val="95000"/>
                    <a:lumOff val="5000"/>
                  </a:schemeClr>
                </a:solidFill>
              </a:rPr>
              <a:t>If the two stations involved in a collision are the maximum distance apart, the signal from the first takes time </a:t>
            </a:r>
            <a:r>
              <a:rPr lang="en-US" sz="2200" dirty="0" err="1">
                <a:solidFill>
                  <a:schemeClr val="tx1">
                    <a:lumMod val="95000"/>
                    <a:lumOff val="5000"/>
                  </a:schemeClr>
                </a:solidFill>
              </a:rPr>
              <a:t>Tp</a:t>
            </a:r>
            <a:r>
              <a:rPr lang="en-US" sz="2200" dirty="0">
                <a:solidFill>
                  <a:schemeClr val="tx1">
                    <a:lumMod val="95000"/>
                    <a:lumOff val="5000"/>
                  </a:schemeClr>
                </a:solidFill>
              </a:rPr>
              <a:t> to reach the second, and the effect of the collision takes another time TP to reach the first. So, the requirement is that the first station must still be transmitting after 2Tp.</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37828842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a:xfrm>
            <a:off x="838199" y="104737"/>
            <a:ext cx="10660381" cy="618581"/>
          </a:xfrm>
        </p:spPr>
        <p:txBody>
          <a:bodyPr/>
          <a:lstStyle/>
          <a:p>
            <a:r>
              <a:rPr lang="en-IN" dirty="0"/>
              <a:t>Media Access Control (Contd.)</a:t>
            </a:r>
          </a:p>
        </p:txBody>
      </p:sp>
      <p:pic>
        <p:nvPicPr>
          <p:cNvPr id="1026" name="Picture 2" descr="0 Flow diagram for the CSMA/CD | Download Scientific Diagram">
            <a:extLst>
              <a:ext uri="{FF2B5EF4-FFF2-40B4-BE49-F238E27FC236}">
                <a16:creationId xmlns:a16="http://schemas.microsoft.com/office/drawing/2014/main" id="{9AD0800E-8A95-8440-D54A-549BC8E19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642038"/>
            <a:ext cx="7315200" cy="59037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048103-AEE9-E6C8-9505-8B11F9EA8255}"/>
              </a:ext>
            </a:extLst>
          </p:cNvPr>
          <p:cNvSpPr txBox="1"/>
          <p:nvPr/>
        </p:nvSpPr>
        <p:spPr>
          <a:xfrm>
            <a:off x="4114800" y="6196219"/>
            <a:ext cx="4023360" cy="338554"/>
          </a:xfrm>
          <a:prstGeom prst="rect">
            <a:avLst/>
          </a:prstGeom>
          <a:noFill/>
        </p:spPr>
        <p:txBody>
          <a:bodyPr wrap="square">
            <a:spAutoFit/>
          </a:bodyPr>
          <a:lstStyle/>
          <a:p>
            <a:pPr algn="ctr"/>
            <a:r>
              <a:rPr lang="en-US" sz="1600" b="1" dirty="0">
                <a:solidFill>
                  <a:srgbClr val="6600FF"/>
                </a:solidFill>
              </a:rPr>
              <a:t>Figure. Flow Diagram for CSMA/CD </a:t>
            </a:r>
            <a:endParaRPr lang="en-IN" sz="1600" b="1" dirty="0">
              <a:solidFill>
                <a:srgbClr val="6600FF"/>
              </a:solidFill>
            </a:endParaRPr>
          </a:p>
        </p:txBody>
      </p:sp>
    </p:spTree>
    <p:extLst>
      <p:ext uri="{BB962C8B-B14F-4D97-AF65-F5344CB8AC3E}">
        <p14:creationId xmlns:p14="http://schemas.microsoft.com/office/powerpoint/2010/main" val="7873381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p:txBody>
          <a:bodyPr/>
          <a:lstStyle/>
          <a:p>
            <a:r>
              <a:rPr lang="en-IN" dirty="0"/>
              <a:t>Media Access Control (Contd.)</a:t>
            </a:r>
          </a:p>
        </p:txBody>
      </p:sp>
      <p:sp>
        <p:nvSpPr>
          <p:cNvPr id="4" name="TextBox 3">
            <a:extLst>
              <a:ext uri="{FF2B5EF4-FFF2-40B4-BE49-F238E27FC236}">
                <a16:creationId xmlns:a16="http://schemas.microsoft.com/office/drawing/2014/main" id="{45CCB5B0-CAE8-E9F3-054E-81F726209228}"/>
              </a:ext>
            </a:extLst>
          </p:cNvPr>
          <p:cNvSpPr txBox="1"/>
          <p:nvPr/>
        </p:nvSpPr>
        <p:spPr>
          <a:xfrm>
            <a:off x="693420" y="1056285"/>
            <a:ext cx="10805160" cy="3524042"/>
          </a:xfrm>
          <a:prstGeom prst="rect">
            <a:avLst/>
          </a:prstGeom>
          <a:noFill/>
        </p:spPr>
        <p:txBody>
          <a:bodyPr wrap="square">
            <a:spAutoFit/>
          </a:bodyPr>
          <a:lstStyle/>
          <a:p>
            <a:pPr marL="342900" indent="-342900" algn="just">
              <a:spcAft>
                <a:spcPts val="1200"/>
              </a:spcAft>
              <a:buFont typeface="Wingdings" panose="05000000000000000000" pitchFamily="2" charset="2"/>
              <a:buChar char="§"/>
            </a:pPr>
            <a:r>
              <a:rPr lang="en-US" sz="2200" b="1" dirty="0">
                <a:solidFill>
                  <a:srgbClr val="C6284A"/>
                </a:solidFill>
              </a:rPr>
              <a:t>Minimum Frame Size</a:t>
            </a:r>
          </a:p>
          <a:p>
            <a:pPr algn="just">
              <a:spcAft>
                <a:spcPts val="600"/>
              </a:spcAft>
            </a:pPr>
            <a:r>
              <a:rPr lang="en-US" sz="2200" b="1" dirty="0">
                <a:solidFill>
                  <a:srgbClr val="C6284A"/>
                </a:solidFill>
              </a:rPr>
              <a:t>Example</a:t>
            </a:r>
          </a:p>
          <a:p>
            <a:pPr algn="just">
              <a:spcAft>
                <a:spcPts val="600"/>
              </a:spcAft>
            </a:pPr>
            <a:r>
              <a:rPr lang="en-US" sz="2200" dirty="0">
                <a:solidFill>
                  <a:srgbClr val="FF0000"/>
                </a:solidFill>
              </a:rPr>
              <a:t>A network using CSMA/CD has a bandwidth of 10 Mbps. If the maximum propagation time (including the delays in the devices and ignoring the time needed to send a jamming signal, as we see later) is 25.6 </a:t>
            </a:r>
            <a:r>
              <a:rPr lang="en-US" sz="2200" dirty="0" err="1">
                <a:solidFill>
                  <a:srgbClr val="FF0000"/>
                </a:solidFill>
              </a:rPr>
              <a:t>μs</a:t>
            </a:r>
            <a:r>
              <a:rPr lang="en-US" sz="2200" dirty="0">
                <a:solidFill>
                  <a:srgbClr val="FF0000"/>
                </a:solidFill>
              </a:rPr>
              <a:t>, what is the minimum size of the frame?</a:t>
            </a:r>
          </a:p>
          <a:p>
            <a:pPr algn="just">
              <a:spcAft>
                <a:spcPts val="600"/>
              </a:spcAft>
            </a:pPr>
            <a:r>
              <a:rPr lang="en-US" sz="2200" b="1" dirty="0">
                <a:solidFill>
                  <a:srgbClr val="C6284A"/>
                </a:solidFill>
              </a:rPr>
              <a:t>Solution</a:t>
            </a:r>
          </a:p>
          <a:p>
            <a:pPr algn="just">
              <a:spcAft>
                <a:spcPts val="600"/>
              </a:spcAft>
            </a:pPr>
            <a:r>
              <a:rPr lang="en-US" sz="2200" dirty="0">
                <a:solidFill>
                  <a:srgbClr val="0000FF"/>
                </a:solidFill>
              </a:rPr>
              <a:t>The minimum frame transmission time is </a:t>
            </a:r>
            <a:r>
              <a:rPr lang="en-US" sz="2200" dirty="0" err="1">
                <a:solidFill>
                  <a:srgbClr val="0000FF"/>
                </a:solidFill>
              </a:rPr>
              <a:t>Tfr</a:t>
            </a:r>
            <a:r>
              <a:rPr lang="en-US" sz="2200" dirty="0">
                <a:solidFill>
                  <a:srgbClr val="0000FF"/>
                </a:solidFill>
              </a:rPr>
              <a:t> = 2 × </a:t>
            </a:r>
            <a:r>
              <a:rPr lang="en-US" sz="2200" dirty="0" err="1">
                <a:solidFill>
                  <a:srgbClr val="0000FF"/>
                </a:solidFill>
              </a:rPr>
              <a:t>Tp</a:t>
            </a:r>
            <a:r>
              <a:rPr lang="en-US" sz="2200" dirty="0">
                <a:solidFill>
                  <a:srgbClr val="0000FF"/>
                </a:solidFill>
              </a:rPr>
              <a:t> = 51.2 </a:t>
            </a:r>
            <a:r>
              <a:rPr lang="en-US" sz="2200" dirty="0" err="1">
                <a:solidFill>
                  <a:srgbClr val="0000FF"/>
                </a:solidFill>
              </a:rPr>
              <a:t>μs</a:t>
            </a:r>
            <a:r>
              <a:rPr lang="en-US" sz="2200" dirty="0">
                <a:solidFill>
                  <a:srgbClr val="0000FF"/>
                </a:solidFill>
              </a:rPr>
              <a:t>. This means, in the worst case, a station needs to transmit for a period of 51.2 </a:t>
            </a:r>
            <a:r>
              <a:rPr lang="en-US" sz="2200" dirty="0" err="1">
                <a:solidFill>
                  <a:srgbClr val="0000FF"/>
                </a:solidFill>
              </a:rPr>
              <a:t>μs</a:t>
            </a:r>
            <a:r>
              <a:rPr lang="en-US" sz="2200" dirty="0">
                <a:solidFill>
                  <a:srgbClr val="0000FF"/>
                </a:solidFill>
              </a:rPr>
              <a:t> to detect the collision. The minimum size of the frame is 10 Mbps × 51.2 </a:t>
            </a:r>
            <a:r>
              <a:rPr lang="en-US" sz="2200" dirty="0" err="1">
                <a:solidFill>
                  <a:srgbClr val="0000FF"/>
                </a:solidFill>
              </a:rPr>
              <a:t>μs</a:t>
            </a:r>
            <a:r>
              <a:rPr lang="en-US" sz="2200" dirty="0">
                <a:solidFill>
                  <a:srgbClr val="0000FF"/>
                </a:solidFill>
              </a:rPr>
              <a:t> = 512 bits or 64 bytes.</a:t>
            </a:r>
          </a:p>
        </p:txBody>
      </p:sp>
    </p:spTree>
    <p:extLst>
      <p:ext uri="{BB962C8B-B14F-4D97-AF65-F5344CB8AC3E}">
        <p14:creationId xmlns:p14="http://schemas.microsoft.com/office/powerpoint/2010/main" val="3567675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p:txBody>
          <a:bodyPr/>
          <a:lstStyle/>
          <a:p>
            <a:r>
              <a:rPr lang="en-IN" dirty="0"/>
              <a:t>Media Access Control (Contd.)</a:t>
            </a:r>
          </a:p>
        </p:txBody>
      </p:sp>
      <p:sp>
        <p:nvSpPr>
          <p:cNvPr id="4" name="TextBox 3">
            <a:extLst>
              <a:ext uri="{FF2B5EF4-FFF2-40B4-BE49-F238E27FC236}">
                <a16:creationId xmlns:a16="http://schemas.microsoft.com/office/drawing/2014/main" id="{45CCB5B0-CAE8-E9F3-054E-81F726209228}"/>
              </a:ext>
            </a:extLst>
          </p:cNvPr>
          <p:cNvSpPr txBox="1"/>
          <p:nvPr/>
        </p:nvSpPr>
        <p:spPr>
          <a:xfrm>
            <a:off x="595423" y="699215"/>
            <a:ext cx="10903157" cy="5632311"/>
          </a:xfrm>
          <a:prstGeom prst="rect">
            <a:avLst/>
          </a:prstGeom>
          <a:noFill/>
        </p:spPr>
        <p:txBody>
          <a:bodyPr wrap="square">
            <a:spAutoFit/>
          </a:bodyPr>
          <a:lstStyle/>
          <a:p>
            <a:pPr algn="just">
              <a:spcAft>
                <a:spcPts val="600"/>
              </a:spcAft>
            </a:pPr>
            <a:r>
              <a:rPr lang="en-US" sz="2200" b="1" dirty="0">
                <a:solidFill>
                  <a:srgbClr val="CC0066"/>
                </a:solidFill>
              </a:rPr>
              <a:t>CSMA/CA</a:t>
            </a:r>
          </a:p>
          <a:p>
            <a:pPr marL="342900" indent="-342900" algn="just">
              <a:spcAft>
                <a:spcPts val="600"/>
              </a:spcAft>
              <a:buFont typeface="Wingdings" panose="05000000000000000000" pitchFamily="2" charset="2"/>
              <a:buChar char="§"/>
            </a:pPr>
            <a:r>
              <a:rPr lang="en-US" sz="2120" dirty="0">
                <a:solidFill>
                  <a:schemeClr val="tx1">
                    <a:lumMod val="95000"/>
                    <a:lumOff val="5000"/>
                  </a:schemeClr>
                </a:solidFill>
              </a:rPr>
              <a:t>Carrier sense multiple access with collision avoidance </a:t>
            </a:r>
            <a:r>
              <a:rPr lang="en-US" sz="2120" dirty="0">
                <a:solidFill>
                  <a:srgbClr val="0000FF"/>
                </a:solidFill>
              </a:rPr>
              <a:t>(CSMA/CA) was invented for wireless networks</a:t>
            </a:r>
            <a:r>
              <a:rPr lang="en-US" sz="2120" dirty="0">
                <a:solidFill>
                  <a:schemeClr val="tx1">
                    <a:lumMod val="95000"/>
                    <a:lumOff val="5000"/>
                  </a:schemeClr>
                </a:solidFill>
              </a:rPr>
              <a:t>. Collisions are avoided through the use of CSMA/CA’s three strategies</a:t>
            </a:r>
            <a:r>
              <a:rPr lang="en-US" sz="2120" dirty="0">
                <a:solidFill>
                  <a:srgbClr val="0000FF"/>
                </a:solidFill>
              </a:rPr>
              <a:t>: the interframe space, the contention window, and acknowledgments.</a:t>
            </a:r>
          </a:p>
          <a:p>
            <a:pPr marL="342900" indent="-342900" algn="just">
              <a:spcAft>
                <a:spcPts val="600"/>
              </a:spcAft>
              <a:buFont typeface="Wingdings" panose="05000000000000000000" pitchFamily="2" charset="2"/>
              <a:buChar char="§"/>
            </a:pPr>
            <a:r>
              <a:rPr lang="en-US" sz="2120" dirty="0">
                <a:solidFill>
                  <a:srgbClr val="0000FF"/>
                </a:solidFill>
              </a:rPr>
              <a:t>Interframe Space (IFS): </a:t>
            </a:r>
            <a:r>
              <a:rPr lang="en-US" sz="2120" dirty="0">
                <a:solidFill>
                  <a:schemeClr val="tx1">
                    <a:lumMod val="95000"/>
                    <a:lumOff val="5000"/>
                  </a:schemeClr>
                </a:solidFill>
              </a:rPr>
              <a:t>First, collisions are avoided by deferring transmission even if the channel is found idle. </a:t>
            </a:r>
            <a:r>
              <a:rPr lang="en-US" sz="2120" dirty="0">
                <a:solidFill>
                  <a:srgbClr val="0000FF"/>
                </a:solidFill>
              </a:rPr>
              <a:t>When an idle channel is found, the station does not send immediately. It waits for a period called the interframe space or IFS. After waiting an IFS time, if the channel is still idle, the station can send, but it still needs to wait a time equal to the contention window</a:t>
            </a:r>
            <a:r>
              <a:rPr lang="en-US" sz="2120" dirty="0">
                <a:solidFill>
                  <a:schemeClr val="tx1">
                    <a:lumMod val="95000"/>
                    <a:lumOff val="5000"/>
                  </a:schemeClr>
                </a:solidFill>
              </a:rPr>
              <a:t>.</a:t>
            </a:r>
          </a:p>
          <a:p>
            <a:pPr marL="342900" indent="-342900" algn="just">
              <a:spcAft>
                <a:spcPts val="600"/>
              </a:spcAft>
              <a:buFont typeface="Wingdings" panose="05000000000000000000" pitchFamily="2" charset="2"/>
              <a:buChar char="§"/>
            </a:pPr>
            <a:r>
              <a:rPr lang="en-US" sz="2120" dirty="0">
                <a:solidFill>
                  <a:srgbClr val="0000FF"/>
                </a:solidFill>
              </a:rPr>
              <a:t>Contention Window(CW): </a:t>
            </a:r>
            <a:r>
              <a:rPr lang="en-US" sz="2120" dirty="0">
                <a:solidFill>
                  <a:schemeClr val="tx1">
                    <a:lumMod val="95000"/>
                    <a:lumOff val="5000"/>
                  </a:schemeClr>
                </a:solidFill>
              </a:rPr>
              <a:t>If the participating node determines that the </a:t>
            </a:r>
            <a:r>
              <a:rPr lang="en-US" sz="2120" dirty="0">
                <a:solidFill>
                  <a:srgbClr val="0000FF"/>
                </a:solidFill>
              </a:rPr>
              <a:t>channel is free, they wait a random amount of time before sending after IFS. This duration corresponds to contention window</a:t>
            </a:r>
            <a:r>
              <a:rPr lang="en-US" sz="2120" dirty="0">
                <a:solidFill>
                  <a:schemeClr val="tx1">
                    <a:lumMod val="95000"/>
                    <a:lumOff val="5000"/>
                  </a:schemeClr>
                </a:solidFill>
              </a:rPr>
              <a:t>. This </a:t>
            </a:r>
            <a:r>
              <a:rPr lang="en-US" sz="2120" dirty="0">
                <a:solidFill>
                  <a:srgbClr val="0000FF"/>
                </a:solidFill>
              </a:rPr>
              <a:t>time window doubles with each collision and corresponds to the binary exponential backoff (BEB) that is familiar from CSMA/CD</a:t>
            </a:r>
            <a:r>
              <a:rPr lang="en-US" sz="2120" dirty="0">
                <a:solidFill>
                  <a:schemeClr val="tx1">
                    <a:lumMod val="95000"/>
                    <a:lumOff val="5000"/>
                  </a:schemeClr>
                </a:solidFill>
              </a:rPr>
              <a:t>.</a:t>
            </a:r>
          </a:p>
          <a:p>
            <a:pPr marL="342900" indent="-342900" algn="just">
              <a:buFont typeface="Wingdings" panose="05000000000000000000" pitchFamily="2" charset="2"/>
              <a:buChar char="§"/>
            </a:pPr>
            <a:r>
              <a:rPr lang="en-US" sz="2120" dirty="0">
                <a:solidFill>
                  <a:srgbClr val="0000FF"/>
                </a:solidFill>
              </a:rPr>
              <a:t>Acknowledgment: </a:t>
            </a:r>
            <a:r>
              <a:rPr lang="en-US" sz="2120" dirty="0">
                <a:solidFill>
                  <a:schemeClr val="tx1">
                    <a:lumMod val="95000"/>
                    <a:lumOff val="5000"/>
                  </a:schemeClr>
                </a:solidFill>
              </a:rPr>
              <a:t>With all these precautions, </a:t>
            </a:r>
            <a:r>
              <a:rPr lang="en-US" sz="2120" dirty="0">
                <a:solidFill>
                  <a:srgbClr val="0000FF"/>
                </a:solidFill>
              </a:rPr>
              <a:t>there still may be a collision resulting in destroyed data. In addition, the data may be corrupted during the transmission. The positive acknowledgment and the time-out timer can help guarantee that the receiver has received the frame.</a:t>
            </a:r>
          </a:p>
        </p:txBody>
      </p:sp>
    </p:spTree>
    <p:extLst>
      <p:ext uri="{BB962C8B-B14F-4D97-AF65-F5344CB8AC3E}">
        <p14:creationId xmlns:p14="http://schemas.microsoft.com/office/powerpoint/2010/main" val="40086017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p:txBody>
          <a:bodyPr/>
          <a:lstStyle/>
          <a:p>
            <a:r>
              <a:rPr lang="en-IN" dirty="0"/>
              <a:t>Media Access Control (Contd.)</a:t>
            </a:r>
          </a:p>
        </p:txBody>
      </p:sp>
      <p:sp>
        <p:nvSpPr>
          <p:cNvPr id="4" name="TextBox 3">
            <a:extLst>
              <a:ext uri="{FF2B5EF4-FFF2-40B4-BE49-F238E27FC236}">
                <a16:creationId xmlns:a16="http://schemas.microsoft.com/office/drawing/2014/main" id="{45CCB5B0-CAE8-E9F3-054E-81F726209228}"/>
              </a:ext>
            </a:extLst>
          </p:cNvPr>
          <p:cNvSpPr txBox="1"/>
          <p:nvPr/>
        </p:nvSpPr>
        <p:spPr>
          <a:xfrm>
            <a:off x="595423" y="699215"/>
            <a:ext cx="10903157" cy="430887"/>
          </a:xfrm>
          <a:prstGeom prst="rect">
            <a:avLst/>
          </a:prstGeom>
          <a:noFill/>
        </p:spPr>
        <p:txBody>
          <a:bodyPr wrap="square">
            <a:spAutoFit/>
          </a:bodyPr>
          <a:lstStyle/>
          <a:p>
            <a:pPr algn="just">
              <a:spcAft>
                <a:spcPts val="600"/>
              </a:spcAft>
            </a:pPr>
            <a:r>
              <a:rPr lang="en-US" sz="2200" b="1" dirty="0">
                <a:solidFill>
                  <a:srgbClr val="CC0066"/>
                </a:solidFill>
              </a:rPr>
              <a:t>CSMA/CA</a:t>
            </a:r>
          </a:p>
        </p:txBody>
      </p:sp>
      <p:pic>
        <p:nvPicPr>
          <p:cNvPr id="5" name="Picture 4">
            <a:extLst>
              <a:ext uri="{FF2B5EF4-FFF2-40B4-BE49-F238E27FC236}">
                <a16:creationId xmlns:a16="http://schemas.microsoft.com/office/drawing/2014/main" id="{4253B40D-C10A-4D22-2E21-ACC776A6B862}"/>
              </a:ext>
            </a:extLst>
          </p:cNvPr>
          <p:cNvPicPr>
            <a:picLocks noChangeAspect="1"/>
          </p:cNvPicPr>
          <p:nvPr/>
        </p:nvPicPr>
        <p:blipFill>
          <a:blip r:embed="rId2"/>
          <a:stretch>
            <a:fillRect/>
          </a:stretch>
        </p:blipFill>
        <p:spPr>
          <a:xfrm>
            <a:off x="6096000" y="684740"/>
            <a:ext cx="5500577" cy="5754017"/>
          </a:xfrm>
          <a:prstGeom prst="rect">
            <a:avLst/>
          </a:prstGeom>
        </p:spPr>
      </p:pic>
      <p:sp>
        <p:nvSpPr>
          <p:cNvPr id="7" name="TextBox 6">
            <a:extLst>
              <a:ext uri="{FF2B5EF4-FFF2-40B4-BE49-F238E27FC236}">
                <a16:creationId xmlns:a16="http://schemas.microsoft.com/office/drawing/2014/main" id="{FAE64626-4F10-C11D-AD35-03C20981C1CB}"/>
              </a:ext>
            </a:extLst>
          </p:cNvPr>
          <p:cNvSpPr txBox="1"/>
          <p:nvPr/>
        </p:nvSpPr>
        <p:spPr>
          <a:xfrm>
            <a:off x="595423" y="1244868"/>
            <a:ext cx="5348177" cy="5062924"/>
          </a:xfrm>
          <a:prstGeom prst="rect">
            <a:avLst/>
          </a:prstGeom>
          <a:noFill/>
        </p:spPr>
        <p:txBody>
          <a:bodyPr wrap="square">
            <a:spAutoFit/>
          </a:bodyPr>
          <a:lstStyle>
            <a:defPPr>
              <a:defRPr lang="en-US"/>
            </a:defPPr>
            <a:lvl1pPr marL="342900" indent="-342900" algn="just">
              <a:spcAft>
                <a:spcPts val="600"/>
              </a:spcAft>
              <a:buFont typeface="Wingdings" panose="05000000000000000000" pitchFamily="2" charset="2"/>
              <a:buChar char="§"/>
              <a:defRPr sz="2200"/>
            </a:lvl1pPr>
          </a:lstStyle>
          <a:p>
            <a:r>
              <a:rPr lang="en-IN" dirty="0"/>
              <a:t>Frame exchange of data and control frames in time.</a:t>
            </a:r>
          </a:p>
          <a:p>
            <a:r>
              <a:rPr lang="en-IN" dirty="0"/>
              <a:t>Before sending a frame, the source station senses the medium by checking the energy level at the carrier frequency.</a:t>
            </a:r>
          </a:p>
          <a:p>
            <a:pPr marL="914400" lvl="1" indent="-457200" algn="just">
              <a:spcAft>
                <a:spcPts val="600"/>
              </a:spcAft>
              <a:buFont typeface="+mj-lt"/>
              <a:buAutoNum type="alphaUcPeriod"/>
            </a:pPr>
            <a:r>
              <a:rPr lang="en-IN" sz="2200" dirty="0"/>
              <a:t>The channel uses a persistence strategy with backoff until the channel is idle.</a:t>
            </a:r>
          </a:p>
          <a:p>
            <a:pPr marL="914400" lvl="1" indent="-457200" algn="just">
              <a:buFont typeface="+mj-lt"/>
              <a:buAutoNum type="alphaUcPeriod"/>
            </a:pPr>
            <a:r>
              <a:rPr lang="en-IN" sz="2200" dirty="0"/>
              <a:t>After the station is found to be idle, the station waits for a period called the </a:t>
            </a:r>
            <a:r>
              <a:rPr lang="en-IN" sz="2200" dirty="0">
                <a:solidFill>
                  <a:srgbClr val="0000FF"/>
                </a:solidFill>
              </a:rPr>
              <a:t>Distributed Interframe Space (DIFS); </a:t>
            </a:r>
            <a:r>
              <a:rPr lang="en-IN" sz="2200" dirty="0"/>
              <a:t>then the station sends a control frame called the request to send </a:t>
            </a:r>
            <a:r>
              <a:rPr lang="en-IN" sz="2200" dirty="0">
                <a:solidFill>
                  <a:srgbClr val="0000FF"/>
                </a:solidFill>
              </a:rPr>
              <a:t>(RTS).</a:t>
            </a:r>
          </a:p>
        </p:txBody>
      </p:sp>
    </p:spTree>
    <p:extLst>
      <p:ext uri="{BB962C8B-B14F-4D97-AF65-F5344CB8AC3E}">
        <p14:creationId xmlns:p14="http://schemas.microsoft.com/office/powerpoint/2010/main" val="17917254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p:txBody>
          <a:bodyPr/>
          <a:lstStyle/>
          <a:p>
            <a:r>
              <a:rPr lang="en-IN" dirty="0"/>
              <a:t>Media Access Control (Contd.)</a:t>
            </a:r>
          </a:p>
        </p:txBody>
      </p:sp>
      <p:sp>
        <p:nvSpPr>
          <p:cNvPr id="4" name="TextBox 3">
            <a:extLst>
              <a:ext uri="{FF2B5EF4-FFF2-40B4-BE49-F238E27FC236}">
                <a16:creationId xmlns:a16="http://schemas.microsoft.com/office/drawing/2014/main" id="{45CCB5B0-CAE8-E9F3-054E-81F726209228}"/>
              </a:ext>
            </a:extLst>
          </p:cNvPr>
          <p:cNvSpPr txBox="1"/>
          <p:nvPr/>
        </p:nvSpPr>
        <p:spPr>
          <a:xfrm>
            <a:off x="595423" y="699215"/>
            <a:ext cx="10903157" cy="430887"/>
          </a:xfrm>
          <a:prstGeom prst="rect">
            <a:avLst/>
          </a:prstGeom>
          <a:noFill/>
        </p:spPr>
        <p:txBody>
          <a:bodyPr wrap="square">
            <a:spAutoFit/>
          </a:bodyPr>
          <a:lstStyle/>
          <a:p>
            <a:pPr algn="just">
              <a:spcAft>
                <a:spcPts val="600"/>
              </a:spcAft>
            </a:pPr>
            <a:r>
              <a:rPr lang="en-US" sz="2200" b="1" dirty="0">
                <a:solidFill>
                  <a:srgbClr val="CC0066"/>
                </a:solidFill>
              </a:rPr>
              <a:t>CSMA/CA</a:t>
            </a:r>
          </a:p>
        </p:txBody>
      </p:sp>
      <p:pic>
        <p:nvPicPr>
          <p:cNvPr id="5" name="Picture 4">
            <a:extLst>
              <a:ext uri="{FF2B5EF4-FFF2-40B4-BE49-F238E27FC236}">
                <a16:creationId xmlns:a16="http://schemas.microsoft.com/office/drawing/2014/main" id="{4253B40D-C10A-4D22-2E21-ACC776A6B862}"/>
              </a:ext>
            </a:extLst>
          </p:cNvPr>
          <p:cNvPicPr>
            <a:picLocks noChangeAspect="1"/>
          </p:cNvPicPr>
          <p:nvPr/>
        </p:nvPicPr>
        <p:blipFill>
          <a:blip r:embed="rId2"/>
          <a:stretch>
            <a:fillRect/>
          </a:stretch>
        </p:blipFill>
        <p:spPr>
          <a:xfrm>
            <a:off x="6096000" y="684740"/>
            <a:ext cx="5500577" cy="5754017"/>
          </a:xfrm>
          <a:prstGeom prst="rect">
            <a:avLst/>
          </a:prstGeom>
        </p:spPr>
      </p:pic>
      <p:sp>
        <p:nvSpPr>
          <p:cNvPr id="7" name="TextBox 6">
            <a:extLst>
              <a:ext uri="{FF2B5EF4-FFF2-40B4-BE49-F238E27FC236}">
                <a16:creationId xmlns:a16="http://schemas.microsoft.com/office/drawing/2014/main" id="{FAE64626-4F10-C11D-AD35-03C20981C1CB}"/>
              </a:ext>
            </a:extLst>
          </p:cNvPr>
          <p:cNvSpPr txBox="1"/>
          <p:nvPr/>
        </p:nvSpPr>
        <p:spPr>
          <a:xfrm>
            <a:off x="595423" y="1164350"/>
            <a:ext cx="5348177" cy="5432256"/>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t>After receiving the RTS and waiting a period of time called the short interframe space (SIFS), the destination station sends a control frame, called the clear to send (CTS), to the source station. </a:t>
            </a:r>
          </a:p>
          <a:p>
            <a:pPr marL="342900" indent="-342900" algn="just">
              <a:spcAft>
                <a:spcPts val="600"/>
              </a:spcAft>
              <a:buFont typeface="Wingdings" panose="05000000000000000000" pitchFamily="2" charset="2"/>
              <a:buChar char="§"/>
            </a:pPr>
            <a:r>
              <a:rPr lang="en-IN" sz="2200" dirty="0"/>
              <a:t>This control frame indicates that the destination station is ready to receive data.</a:t>
            </a:r>
          </a:p>
          <a:p>
            <a:pPr marL="342900" indent="-342900" algn="just">
              <a:spcAft>
                <a:spcPts val="600"/>
              </a:spcAft>
              <a:buFont typeface="Wingdings" panose="05000000000000000000" pitchFamily="2" charset="2"/>
              <a:buChar char="§"/>
            </a:pPr>
            <a:r>
              <a:rPr lang="en-IN" sz="2200" dirty="0"/>
              <a:t>The source station sends data after waiting an amount of time equal to SIFS </a:t>
            </a:r>
            <a:r>
              <a:rPr lang="en-IN" sz="2200" dirty="0">
                <a:solidFill>
                  <a:srgbClr val="0000FF"/>
                </a:solidFill>
              </a:rPr>
              <a:t>(Short IFS).</a:t>
            </a:r>
          </a:p>
          <a:p>
            <a:pPr marL="342900" indent="-342900" algn="just">
              <a:spcAft>
                <a:spcPts val="600"/>
              </a:spcAft>
              <a:buFont typeface="Wingdings" panose="05000000000000000000" pitchFamily="2" charset="2"/>
              <a:buChar char="§"/>
            </a:pPr>
            <a:r>
              <a:rPr lang="en-IN" sz="2200" dirty="0"/>
              <a:t>The destination station, after waiting an amount of time equal to SIFS, sends an acknowledgment to show that the frame has been receive</a:t>
            </a:r>
            <a:r>
              <a:rPr lang="en-IN" sz="2400" dirty="0"/>
              <a:t>d.</a:t>
            </a:r>
          </a:p>
        </p:txBody>
      </p:sp>
    </p:spTree>
    <p:extLst>
      <p:ext uri="{BB962C8B-B14F-4D97-AF65-F5344CB8AC3E}">
        <p14:creationId xmlns:p14="http://schemas.microsoft.com/office/powerpoint/2010/main" val="32814829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26F8-995F-0B16-8626-5A56546A781F}"/>
              </a:ext>
            </a:extLst>
          </p:cNvPr>
          <p:cNvSpPr>
            <a:spLocks noGrp="1"/>
          </p:cNvSpPr>
          <p:nvPr>
            <p:ph type="title"/>
          </p:nvPr>
        </p:nvSpPr>
        <p:spPr/>
        <p:txBody>
          <a:bodyPr/>
          <a:lstStyle/>
          <a:p>
            <a:r>
              <a:rPr lang="en-IN" dirty="0"/>
              <a:t>Media Access Control (Contd.)</a:t>
            </a:r>
          </a:p>
        </p:txBody>
      </p:sp>
      <p:sp>
        <p:nvSpPr>
          <p:cNvPr id="4" name="TextBox 3">
            <a:extLst>
              <a:ext uri="{FF2B5EF4-FFF2-40B4-BE49-F238E27FC236}">
                <a16:creationId xmlns:a16="http://schemas.microsoft.com/office/drawing/2014/main" id="{45CCB5B0-CAE8-E9F3-054E-81F726209228}"/>
              </a:ext>
            </a:extLst>
          </p:cNvPr>
          <p:cNvSpPr txBox="1"/>
          <p:nvPr/>
        </p:nvSpPr>
        <p:spPr>
          <a:xfrm>
            <a:off x="595423" y="699215"/>
            <a:ext cx="10903157" cy="430887"/>
          </a:xfrm>
          <a:prstGeom prst="rect">
            <a:avLst/>
          </a:prstGeom>
          <a:noFill/>
        </p:spPr>
        <p:txBody>
          <a:bodyPr wrap="square">
            <a:spAutoFit/>
          </a:bodyPr>
          <a:lstStyle/>
          <a:p>
            <a:pPr algn="just">
              <a:spcAft>
                <a:spcPts val="600"/>
              </a:spcAft>
            </a:pPr>
            <a:r>
              <a:rPr lang="en-US" sz="2200" b="1" dirty="0">
                <a:solidFill>
                  <a:srgbClr val="CC0066"/>
                </a:solidFill>
              </a:rPr>
              <a:t>CSMA/CA</a:t>
            </a:r>
          </a:p>
        </p:txBody>
      </p:sp>
      <p:sp>
        <p:nvSpPr>
          <p:cNvPr id="6" name="TextBox 5">
            <a:extLst>
              <a:ext uri="{FF2B5EF4-FFF2-40B4-BE49-F238E27FC236}">
                <a16:creationId xmlns:a16="http://schemas.microsoft.com/office/drawing/2014/main" id="{B6B58565-5F5D-ED9C-0BB5-D8791E518FAD}"/>
              </a:ext>
            </a:extLst>
          </p:cNvPr>
          <p:cNvSpPr txBox="1"/>
          <p:nvPr/>
        </p:nvSpPr>
        <p:spPr>
          <a:xfrm>
            <a:off x="644422" y="5039581"/>
            <a:ext cx="10903156" cy="1446550"/>
          </a:xfrm>
          <a:prstGeom prst="rect">
            <a:avLst/>
          </a:prstGeom>
          <a:noFill/>
        </p:spPr>
        <p:txBody>
          <a:bodyPr wrap="square">
            <a:spAutoFit/>
          </a:bodyPr>
          <a:lstStyle/>
          <a:p>
            <a:pPr algn="just"/>
            <a:r>
              <a:rPr lang="en-IN" sz="2200" dirty="0">
                <a:solidFill>
                  <a:srgbClr val="0000FF"/>
                </a:solidFill>
              </a:rPr>
              <a:t>Network Allocation Vector (NAV) shows how much time must pass before these stations are allowed to check the channel for idleness.</a:t>
            </a:r>
            <a:r>
              <a:rPr lang="en-IN" sz="2200" dirty="0"/>
              <a:t> Each time a station accesses the system and sends an RTS frame, other stations start their NAV. In other words, each station, before sensing the physical medium to see if it is idle, first checks its NAV to see if it has expired.</a:t>
            </a:r>
          </a:p>
        </p:txBody>
      </p:sp>
      <p:pic>
        <p:nvPicPr>
          <p:cNvPr id="9" name="Picture 8">
            <a:extLst>
              <a:ext uri="{FF2B5EF4-FFF2-40B4-BE49-F238E27FC236}">
                <a16:creationId xmlns:a16="http://schemas.microsoft.com/office/drawing/2014/main" id="{DE3F767F-86EC-5F33-DF23-B40C8E9328AA}"/>
              </a:ext>
            </a:extLst>
          </p:cNvPr>
          <p:cNvPicPr>
            <a:picLocks noChangeAspect="1"/>
          </p:cNvPicPr>
          <p:nvPr/>
        </p:nvPicPr>
        <p:blipFill>
          <a:blip r:embed="rId2"/>
          <a:stretch>
            <a:fillRect/>
          </a:stretch>
        </p:blipFill>
        <p:spPr>
          <a:xfrm>
            <a:off x="3453473" y="1298946"/>
            <a:ext cx="5180164" cy="3732657"/>
          </a:xfrm>
          <a:prstGeom prst="rect">
            <a:avLst/>
          </a:prstGeom>
        </p:spPr>
      </p:pic>
    </p:spTree>
    <p:extLst>
      <p:ext uri="{BB962C8B-B14F-4D97-AF65-F5344CB8AC3E}">
        <p14:creationId xmlns:p14="http://schemas.microsoft.com/office/powerpoint/2010/main" val="5928307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F51A30F-4E29-C939-4C05-F1F94A083619}"/>
              </a:ext>
            </a:extLst>
          </p:cNvPr>
          <p:cNvGrpSpPr/>
          <p:nvPr/>
        </p:nvGrpSpPr>
        <p:grpSpPr>
          <a:xfrm>
            <a:off x="0" y="95693"/>
            <a:ext cx="12192000" cy="6485860"/>
            <a:chOff x="0" y="95693"/>
            <a:chExt cx="12192000" cy="6485860"/>
          </a:xfrm>
        </p:grpSpPr>
        <p:sp>
          <p:nvSpPr>
            <p:cNvPr id="2" name="Rectangle 1">
              <a:extLst>
                <a:ext uri="{FF2B5EF4-FFF2-40B4-BE49-F238E27FC236}">
                  <a16:creationId xmlns:a16="http://schemas.microsoft.com/office/drawing/2014/main" id="{76377B66-16BE-7738-07A5-0F86485E1E91}"/>
                </a:ext>
              </a:extLst>
            </p:cNvPr>
            <p:cNvSpPr/>
            <p:nvPr/>
          </p:nvSpPr>
          <p:spPr>
            <a:xfrm>
              <a:off x="0" y="95693"/>
              <a:ext cx="12192000" cy="648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94" name="Picture 2" descr="408,434 Thank You Images, Stock Photos &amp; Vectors | Shutterstock">
              <a:extLst>
                <a:ext uri="{FF2B5EF4-FFF2-40B4-BE49-F238E27FC236}">
                  <a16:creationId xmlns:a16="http://schemas.microsoft.com/office/drawing/2014/main" id="{623A10A8-DFDD-CEC7-62DF-E753D1277138}"/>
                </a:ext>
              </a:extLst>
            </p:cNvPr>
            <p:cNvPicPr>
              <a:picLocks noChangeAspect="1" noChangeArrowheads="1"/>
            </p:cNvPicPr>
            <p:nvPr/>
          </p:nvPicPr>
          <p:blipFill rotWithShape="1">
            <a:blip r:embed="rId2">
              <a:clrChange>
                <a:clrFrom>
                  <a:srgbClr val="FFF5D4"/>
                </a:clrFrom>
                <a:clrTo>
                  <a:srgbClr val="FFF5D4">
                    <a:alpha val="0"/>
                  </a:srgbClr>
                </a:clrTo>
              </a:clrChange>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b="16767"/>
            <a:stretch/>
          </p:blipFill>
          <p:spPr bwMode="auto">
            <a:xfrm>
              <a:off x="3343275" y="2095500"/>
              <a:ext cx="5505450" cy="22198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29087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 (Contd.)</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93420" y="664786"/>
            <a:ext cx="10805160" cy="515424"/>
          </a:xfrm>
        </p:spPr>
        <p:txBody>
          <a:bodyPr>
            <a:normAutofit/>
          </a:bodyPr>
          <a:lstStyle/>
          <a:p>
            <a:pPr marL="0" indent="0" algn="just" fontAlgn="base">
              <a:lnSpc>
                <a:spcPct val="100000"/>
              </a:lnSpc>
              <a:spcBef>
                <a:spcPts val="0"/>
              </a:spcBef>
              <a:spcAft>
                <a:spcPts val="1200"/>
              </a:spcAft>
              <a:buNone/>
            </a:pPr>
            <a:r>
              <a:rPr lang="en-US" b="1" dirty="0">
                <a:solidFill>
                  <a:srgbClr val="C00000"/>
                </a:solidFill>
              </a:rPr>
              <a:t>Client-Server Programming</a:t>
            </a:r>
            <a:endParaRPr lang="en-US" b="1" i="0" u="none" strike="noStrike" dirty="0">
              <a:solidFill>
                <a:srgbClr val="C00000"/>
              </a:solidFill>
              <a:effectLst/>
            </a:endParaRPr>
          </a:p>
        </p:txBody>
      </p:sp>
      <p:pic>
        <p:nvPicPr>
          <p:cNvPr id="7" name="Picture 6" descr="A diagram of a server&#10;&#10;Description automatically generated">
            <a:extLst>
              <a:ext uri="{FF2B5EF4-FFF2-40B4-BE49-F238E27FC236}">
                <a16:creationId xmlns:a16="http://schemas.microsoft.com/office/drawing/2014/main" id="{319A8316-44BC-A4CC-951F-4D64C62BF846}"/>
              </a:ext>
            </a:extLst>
          </p:cNvPr>
          <p:cNvPicPr>
            <a:picLocks noChangeAspect="1"/>
          </p:cNvPicPr>
          <p:nvPr/>
        </p:nvPicPr>
        <p:blipFill rotWithShape="1">
          <a:blip r:embed="rId2">
            <a:extLst>
              <a:ext uri="{28A0092B-C50C-407E-A947-70E740481C1C}">
                <a14:useLocalDpi xmlns:a14="http://schemas.microsoft.com/office/drawing/2010/main" val="0"/>
              </a:ext>
            </a:extLst>
          </a:blip>
          <a:srcRect b="8262"/>
          <a:stretch/>
        </p:blipFill>
        <p:spPr>
          <a:xfrm>
            <a:off x="2198729" y="1127045"/>
            <a:ext cx="7391844" cy="5328021"/>
          </a:xfrm>
          <a:prstGeom prst="rect">
            <a:avLst/>
          </a:prstGeom>
        </p:spPr>
      </p:pic>
    </p:spTree>
    <p:extLst>
      <p:ext uri="{BB962C8B-B14F-4D97-AF65-F5344CB8AC3E}">
        <p14:creationId xmlns:p14="http://schemas.microsoft.com/office/powerpoint/2010/main" val="2898357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 (Contd.)</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82787" y="660938"/>
            <a:ext cx="10805160" cy="502269"/>
          </a:xfrm>
        </p:spPr>
        <p:txBody>
          <a:bodyPr>
            <a:noAutofit/>
          </a:bodyPr>
          <a:lstStyle/>
          <a:p>
            <a:pPr marL="0" indent="0" algn="just" fontAlgn="base">
              <a:lnSpc>
                <a:spcPct val="100000"/>
              </a:lnSpc>
              <a:spcBef>
                <a:spcPts val="0"/>
              </a:spcBef>
              <a:spcAft>
                <a:spcPts val="1200"/>
              </a:spcAft>
              <a:buNone/>
            </a:pPr>
            <a:r>
              <a:rPr lang="en-US" b="1" dirty="0">
                <a:solidFill>
                  <a:srgbClr val="C00000"/>
                </a:solidFill>
              </a:rPr>
              <a:t>Client-Server Programming – Server Example</a:t>
            </a:r>
          </a:p>
        </p:txBody>
      </p:sp>
      <p:sp>
        <p:nvSpPr>
          <p:cNvPr id="3" name="TextBox 2">
            <a:extLst>
              <a:ext uri="{FF2B5EF4-FFF2-40B4-BE49-F238E27FC236}">
                <a16:creationId xmlns:a16="http://schemas.microsoft.com/office/drawing/2014/main" id="{F99D0ECD-F6E0-0044-82E6-EB85EBA5C7B0}"/>
              </a:ext>
            </a:extLst>
          </p:cNvPr>
          <p:cNvSpPr txBox="1"/>
          <p:nvPr/>
        </p:nvSpPr>
        <p:spPr>
          <a:xfrm>
            <a:off x="704053" y="1099409"/>
            <a:ext cx="10515602" cy="5463034"/>
          </a:xfrm>
          <a:prstGeom prst="rect">
            <a:avLst/>
          </a:prstGeom>
          <a:noFill/>
        </p:spPr>
        <p:txBody>
          <a:bodyPr wrap="square" rtlCol="0">
            <a:spAutoFit/>
          </a:bodyPr>
          <a:lstStyle/>
          <a:p>
            <a:pPr>
              <a:spcAft>
                <a:spcPts val="600"/>
              </a:spcAft>
            </a:pPr>
            <a:r>
              <a:rPr lang="en-US" dirty="0"/>
              <a:t>import socket</a:t>
            </a:r>
          </a:p>
          <a:p>
            <a:pPr>
              <a:spcAft>
                <a:spcPts val="600"/>
              </a:spcAft>
            </a:pPr>
            <a:r>
              <a:rPr lang="en-US" dirty="0"/>
              <a:t>def </a:t>
            </a:r>
            <a:r>
              <a:rPr lang="en-US" dirty="0" err="1"/>
              <a:t>server_program</a:t>
            </a:r>
            <a:r>
              <a:rPr lang="en-US" dirty="0"/>
              <a:t>():</a:t>
            </a:r>
          </a:p>
          <a:p>
            <a:r>
              <a:rPr lang="en-US" dirty="0"/>
              <a:t>	host = </a:t>
            </a:r>
            <a:r>
              <a:rPr lang="en-US" dirty="0" err="1"/>
              <a:t>socket.gethostname</a:t>
            </a:r>
            <a:r>
              <a:rPr lang="en-US" dirty="0"/>
              <a:t>()</a:t>
            </a:r>
          </a:p>
          <a:p>
            <a:pPr>
              <a:spcAft>
                <a:spcPts val="600"/>
              </a:spcAft>
            </a:pPr>
            <a:r>
              <a:rPr lang="en-US" dirty="0"/>
              <a:t>    	port = 5000</a:t>
            </a:r>
          </a:p>
          <a:p>
            <a:r>
              <a:rPr lang="en-US" dirty="0"/>
              <a:t>    	</a:t>
            </a:r>
            <a:r>
              <a:rPr lang="en-US" dirty="0" err="1"/>
              <a:t>server_socket</a:t>
            </a:r>
            <a:r>
              <a:rPr lang="en-US" dirty="0"/>
              <a:t> = </a:t>
            </a:r>
            <a:r>
              <a:rPr lang="en-US" dirty="0" err="1"/>
              <a:t>socket.socket</a:t>
            </a:r>
            <a:r>
              <a:rPr lang="en-US" dirty="0"/>
              <a:t>()</a:t>
            </a:r>
          </a:p>
          <a:p>
            <a:r>
              <a:rPr lang="en-US" dirty="0"/>
              <a:t>    	</a:t>
            </a:r>
            <a:r>
              <a:rPr lang="en-US" dirty="0" err="1"/>
              <a:t>server_socket.bind</a:t>
            </a:r>
            <a:r>
              <a:rPr lang="en-US" dirty="0"/>
              <a:t>((host, port))</a:t>
            </a:r>
          </a:p>
          <a:p>
            <a:r>
              <a:rPr lang="en-US" dirty="0"/>
              <a:t>    	</a:t>
            </a:r>
            <a:r>
              <a:rPr lang="en-US" dirty="0" err="1"/>
              <a:t>server_socket.listen</a:t>
            </a:r>
            <a:r>
              <a:rPr lang="en-US" dirty="0"/>
              <a:t>(5)</a:t>
            </a:r>
          </a:p>
          <a:p>
            <a:r>
              <a:rPr lang="en-US" dirty="0"/>
              <a:t>    	conn, address = </a:t>
            </a:r>
            <a:r>
              <a:rPr lang="en-US" dirty="0" err="1"/>
              <a:t>server_socket.accept</a:t>
            </a:r>
            <a:r>
              <a:rPr lang="en-US" dirty="0"/>
              <a:t>()</a:t>
            </a:r>
          </a:p>
          <a:p>
            <a:pPr>
              <a:spcAft>
                <a:spcPts val="600"/>
              </a:spcAft>
            </a:pPr>
            <a:r>
              <a:rPr lang="en-US" dirty="0"/>
              <a:t>    	print("Connection from: " + str(address))</a:t>
            </a:r>
          </a:p>
          <a:p>
            <a:r>
              <a:rPr lang="en-US" dirty="0"/>
              <a:t>    	while True:</a:t>
            </a:r>
          </a:p>
          <a:p>
            <a:r>
              <a:rPr lang="en-US" dirty="0"/>
              <a:t>        		data = </a:t>
            </a:r>
            <a:r>
              <a:rPr lang="en-US" dirty="0" err="1"/>
              <a:t>conn.recv</a:t>
            </a:r>
            <a:r>
              <a:rPr lang="en-US" dirty="0"/>
              <a:t>(1024).decode()</a:t>
            </a:r>
          </a:p>
          <a:p>
            <a:r>
              <a:rPr lang="en-US" dirty="0"/>
              <a:t>        		if not data:</a:t>
            </a:r>
          </a:p>
          <a:p>
            <a:r>
              <a:rPr lang="en-US" dirty="0"/>
              <a:t>			break</a:t>
            </a:r>
          </a:p>
          <a:p>
            <a:r>
              <a:rPr lang="en-US" dirty="0"/>
              <a:t>        		print("from connected user: " + str(data))</a:t>
            </a:r>
          </a:p>
          <a:p>
            <a:r>
              <a:rPr lang="en-US" dirty="0"/>
              <a:t>        		data = input(' -&gt; ')</a:t>
            </a:r>
          </a:p>
          <a:p>
            <a:r>
              <a:rPr lang="en-US" dirty="0"/>
              <a:t>        		</a:t>
            </a:r>
            <a:r>
              <a:rPr lang="en-US" dirty="0" err="1"/>
              <a:t>conn.send</a:t>
            </a:r>
            <a:r>
              <a:rPr lang="en-US" dirty="0"/>
              <a:t>(</a:t>
            </a:r>
            <a:r>
              <a:rPr lang="en-US" dirty="0" err="1"/>
              <a:t>data.encode</a:t>
            </a:r>
            <a:r>
              <a:rPr lang="en-US" dirty="0"/>
              <a:t>())</a:t>
            </a:r>
          </a:p>
          <a:p>
            <a:pPr>
              <a:spcAft>
                <a:spcPts val="600"/>
              </a:spcAft>
            </a:pPr>
            <a:r>
              <a:rPr lang="en-US" dirty="0"/>
              <a:t>    	</a:t>
            </a:r>
            <a:r>
              <a:rPr lang="en-US" dirty="0" err="1"/>
              <a:t>conn.close</a:t>
            </a:r>
            <a:r>
              <a:rPr lang="en-US" dirty="0"/>
              <a:t>()  # close the connection</a:t>
            </a:r>
          </a:p>
          <a:p>
            <a:r>
              <a:rPr lang="en-US" dirty="0" err="1"/>
              <a:t>server_program</a:t>
            </a:r>
            <a:r>
              <a:rPr lang="en-US" dirty="0"/>
              <a:t>()</a:t>
            </a:r>
            <a:endParaRPr lang="en-IN" dirty="0"/>
          </a:p>
        </p:txBody>
      </p:sp>
    </p:spTree>
    <p:extLst>
      <p:ext uri="{BB962C8B-B14F-4D97-AF65-F5344CB8AC3E}">
        <p14:creationId xmlns:p14="http://schemas.microsoft.com/office/powerpoint/2010/main" val="3495964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 (Contd.)</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82787" y="731112"/>
            <a:ext cx="10805160" cy="395939"/>
          </a:xfrm>
        </p:spPr>
        <p:txBody>
          <a:bodyPr>
            <a:noAutofit/>
          </a:bodyPr>
          <a:lstStyle/>
          <a:p>
            <a:pPr marL="0" indent="0" algn="just" fontAlgn="base">
              <a:lnSpc>
                <a:spcPct val="100000"/>
              </a:lnSpc>
              <a:spcBef>
                <a:spcPts val="0"/>
              </a:spcBef>
              <a:spcAft>
                <a:spcPts val="1200"/>
              </a:spcAft>
              <a:buNone/>
            </a:pPr>
            <a:r>
              <a:rPr lang="en-US" b="1" dirty="0">
                <a:solidFill>
                  <a:srgbClr val="C00000"/>
                </a:solidFill>
              </a:rPr>
              <a:t>Client-Server Programming – Client Example</a:t>
            </a:r>
          </a:p>
        </p:txBody>
      </p:sp>
      <p:sp>
        <p:nvSpPr>
          <p:cNvPr id="3" name="TextBox 2">
            <a:extLst>
              <a:ext uri="{FF2B5EF4-FFF2-40B4-BE49-F238E27FC236}">
                <a16:creationId xmlns:a16="http://schemas.microsoft.com/office/drawing/2014/main" id="{F99D0ECD-F6E0-0044-82E6-EB85EBA5C7B0}"/>
              </a:ext>
            </a:extLst>
          </p:cNvPr>
          <p:cNvSpPr txBox="1"/>
          <p:nvPr/>
        </p:nvSpPr>
        <p:spPr>
          <a:xfrm>
            <a:off x="710606" y="1222746"/>
            <a:ext cx="10805160" cy="5124480"/>
          </a:xfrm>
          <a:prstGeom prst="rect">
            <a:avLst/>
          </a:prstGeom>
          <a:noFill/>
        </p:spPr>
        <p:txBody>
          <a:bodyPr wrap="square" rtlCol="0">
            <a:spAutoFit/>
          </a:bodyPr>
          <a:lstStyle/>
          <a:p>
            <a:pPr>
              <a:spcAft>
                <a:spcPts val="600"/>
              </a:spcAft>
            </a:pPr>
            <a:r>
              <a:rPr lang="en-US" dirty="0"/>
              <a:t>import socket</a:t>
            </a:r>
          </a:p>
          <a:p>
            <a:pPr>
              <a:spcAft>
                <a:spcPts val="600"/>
              </a:spcAft>
            </a:pPr>
            <a:r>
              <a:rPr lang="en-US" dirty="0"/>
              <a:t>def </a:t>
            </a:r>
            <a:r>
              <a:rPr lang="en-US" dirty="0" err="1"/>
              <a:t>client_program</a:t>
            </a:r>
            <a:r>
              <a:rPr lang="en-US" dirty="0"/>
              <a:t>():</a:t>
            </a:r>
          </a:p>
          <a:p>
            <a:pPr>
              <a:spcAft>
                <a:spcPts val="600"/>
              </a:spcAft>
            </a:pPr>
            <a:r>
              <a:rPr lang="en-US" dirty="0"/>
              <a:t>	host = </a:t>
            </a:r>
            <a:r>
              <a:rPr lang="en-US" dirty="0" err="1"/>
              <a:t>socket.gethostname</a:t>
            </a:r>
            <a:r>
              <a:rPr lang="en-US" dirty="0"/>
              <a:t>()</a:t>
            </a:r>
          </a:p>
          <a:p>
            <a:pPr>
              <a:spcAft>
                <a:spcPts val="600"/>
              </a:spcAft>
            </a:pPr>
            <a:r>
              <a:rPr lang="en-US" dirty="0"/>
              <a:t>	port = 5000 </a:t>
            </a:r>
          </a:p>
          <a:p>
            <a:pPr>
              <a:spcAft>
                <a:spcPts val="600"/>
              </a:spcAft>
            </a:pPr>
            <a:r>
              <a:rPr lang="en-US" dirty="0"/>
              <a:t>	</a:t>
            </a:r>
            <a:r>
              <a:rPr lang="en-US" dirty="0" err="1"/>
              <a:t>client_socket</a:t>
            </a:r>
            <a:r>
              <a:rPr lang="en-US" dirty="0"/>
              <a:t> = </a:t>
            </a:r>
            <a:r>
              <a:rPr lang="en-US" dirty="0" err="1"/>
              <a:t>socket.socket</a:t>
            </a:r>
            <a:r>
              <a:rPr lang="en-US" dirty="0"/>
              <a:t>()</a:t>
            </a:r>
          </a:p>
          <a:p>
            <a:pPr>
              <a:spcAft>
                <a:spcPts val="600"/>
              </a:spcAft>
            </a:pPr>
            <a:r>
              <a:rPr lang="en-US" dirty="0"/>
              <a:t>	</a:t>
            </a:r>
            <a:r>
              <a:rPr lang="en-US" dirty="0" err="1"/>
              <a:t>client_socket.connect</a:t>
            </a:r>
            <a:r>
              <a:rPr lang="en-US" dirty="0"/>
              <a:t>((host, port)) </a:t>
            </a:r>
          </a:p>
          <a:p>
            <a:pPr>
              <a:spcAft>
                <a:spcPts val="1200"/>
              </a:spcAft>
            </a:pPr>
            <a:r>
              <a:rPr lang="en-US" dirty="0"/>
              <a:t>	message = input(" -&gt; ") </a:t>
            </a:r>
          </a:p>
          <a:p>
            <a:pPr>
              <a:spcAft>
                <a:spcPts val="600"/>
              </a:spcAft>
            </a:pPr>
            <a:r>
              <a:rPr lang="en-US" dirty="0"/>
              <a:t>	while </a:t>
            </a:r>
            <a:r>
              <a:rPr lang="en-US" dirty="0" err="1"/>
              <a:t>message.lower</a:t>
            </a:r>
            <a:r>
              <a:rPr lang="en-US" dirty="0"/>
              <a:t>().strip() != 'bye’:</a:t>
            </a:r>
          </a:p>
          <a:p>
            <a:pPr>
              <a:spcAft>
                <a:spcPts val="600"/>
              </a:spcAft>
            </a:pPr>
            <a:r>
              <a:rPr lang="en-US" dirty="0"/>
              <a:t>		</a:t>
            </a:r>
            <a:r>
              <a:rPr lang="en-US" dirty="0" err="1"/>
              <a:t>client_socket.send</a:t>
            </a:r>
            <a:r>
              <a:rPr lang="en-US" dirty="0"/>
              <a:t>(</a:t>
            </a:r>
            <a:r>
              <a:rPr lang="en-US" dirty="0" err="1"/>
              <a:t>message.encode</a:t>
            </a:r>
            <a:r>
              <a:rPr lang="en-US" dirty="0"/>
              <a:t>())</a:t>
            </a:r>
          </a:p>
          <a:p>
            <a:pPr>
              <a:spcAft>
                <a:spcPts val="600"/>
              </a:spcAft>
            </a:pPr>
            <a:r>
              <a:rPr lang="en-US" dirty="0"/>
              <a:t>		data = </a:t>
            </a:r>
            <a:r>
              <a:rPr lang="en-US" dirty="0" err="1"/>
              <a:t>client_socket.recv</a:t>
            </a:r>
            <a:r>
              <a:rPr lang="en-US" dirty="0"/>
              <a:t>(1024).decode()</a:t>
            </a:r>
          </a:p>
          <a:p>
            <a:pPr>
              <a:spcAft>
                <a:spcPts val="600"/>
              </a:spcAft>
            </a:pPr>
            <a:r>
              <a:rPr lang="en-US" dirty="0"/>
              <a:t>		print('Received from server: ' + data)</a:t>
            </a:r>
          </a:p>
          <a:p>
            <a:pPr>
              <a:spcAft>
                <a:spcPts val="600"/>
              </a:spcAft>
            </a:pPr>
            <a:r>
              <a:rPr lang="en-US" dirty="0"/>
              <a:t>		message = input(" -&gt; ") </a:t>
            </a:r>
          </a:p>
          <a:p>
            <a:pPr>
              <a:spcAft>
                <a:spcPts val="1200"/>
              </a:spcAft>
            </a:pPr>
            <a:r>
              <a:rPr lang="en-US" dirty="0"/>
              <a:t>	</a:t>
            </a:r>
            <a:r>
              <a:rPr lang="en-US" dirty="0" err="1"/>
              <a:t>client_socket.close</a:t>
            </a:r>
            <a:r>
              <a:rPr lang="en-US" dirty="0"/>
              <a:t>()</a:t>
            </a:r>
          </a:p>
          <a:p>
            <a:pPr>
              <a:spcAft>
                <a:spcPts val="600"/>
              </a:spcAft>
            </a:pPr>
            <a:r>
              <a:rPr lang="en-US" dirty="0" err="1"/>
              <a:t>client_program</a:t>
            </a:r>
            <a:r>
              <a:rPr lang="en-US" dirty="0"/>
              <a:t>()</a:t>
            </a:r>
            <a:endParaRPr lang="en-IN" dirty="0"/>
          </a:p>
        </p:txBody>
      </p:sp>
    </p:spTree>
    <p:extLst>
      <p:ext uri="{BB962C8B-B14F-4D97-AF65-F5344CB8AC3E}">
        <p14:creationId xmlns:p14="http://schemas.microsoft.com/office/powerpoint/2010/main" val="1401059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 (Contd.)</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82787" y="685392"/>
            <a:ext cx="10805160" cy="395939"/>
          </a:xfrm>
        </p:spPr>
        <p:txBody>
          <a:bodyPr>
            <a:noAutofit/>
          </a:bodyPr>
          <a:lstStyle/>
          <a:p>
            <a:pPr marL="0" indent="0" algn="just" fontAlgn="base">
              <a:lnSpc>
                <a:spcPct val="100000"/>
              </a:lnSpc>
              <a:spcBef>
                <a:spcPts val="0"/>
              </a:spcBef>
              <a:spcAft>
                <a:spcPts val="1200"/>
              </a:spcAft>
              <a:buNone/>
            </a:pPr>
            <a:r>
              <a:rPr lang="en-US" b="1" dirty="0">
                <a:solidFill>
                  <a:srgbClr val="C00000"/>
                </a:solidFill>
              </a:rPr>
              <a:t>Client-Server Programming – Port Number</a:t>
            </a:r>
          </a:p>
        </p:txBody>
      </p:sp>
      <p:sp>
        <p:nvSpPr>
          <p:cNvPr id="3" name="TextBox 2">
            <a:extLst>
              <a:ext uri="{FF2B5EF4-FFF2-40B4-BE49-F238E27FC236}">
                <a16:creationId xmlns:a16="http://schemas.microsoft.com/office/drawing/2014/main" id="{F99D0ECD-F6E0-0044-82E6-EB85EBA5C7B0}"/>
              </a:ext>
            </a:extLst>
          </p:cNvPr>
          <p:cNvSpPr txBox="1"/>
          <p:nvPr/>
        </p:nvSpPr>
        <p:spPr>
          <a:xfrm>
            <a:off x="710606" y="1131306"/>
            <a:ext cx="10805160" cy="5416868"/>
          </a:xfrm>
          <a:prstGeom prst="rect">
            <a:avLst/>
          </a:prstGeom>
          <a:noFill/>
        </p:spPr>
        <p:txBody>
          <a:bodyPr wrap="square" rtlCol="0">
            <a:spAutoFit/>
          </a:bodyPr>
          <a:lstStyle/>
          <a:p>
            <a:pPr marL="285750" indent="-285750" algn="just">
              <a:spcAft>
                <a:spcPts val="600"/>
              </a:spcAft>
              <a:buFont typeface="Wingdings" panose="05000000000000000000" pitchFamily="2" charset="2"/>
              <a:buChar char="§"/>
            </a:pPr>
            <a:r>
              <a:rPr lang="en-US" sz="2300" dirty="0"/>
              <a:t>A </a:t>
            </a:r>
            <a:r>
              <a:rPr lang="en-US" sz="2300" dirty="0">
                <a:solidFill>
                  <a:srgbClr val="0000FF"/>
                </a:solidFill>
              </a:rPr>
              <a:t>port number </a:t>
            </a:r>
            <a:r>
              <a:rPr lang="en-US" sz="2300" dirty="0"/>
              <a:t>is a </a:t>
            </a:r>
            <a:r>
              <a:rPr lang="en-US" sz="2300" dirty="0">
                <a:solidFill>
                  <a:srgbClr val="0000FF"/>
                </a:solidFill>
              </a:rPr>
              <a:t>16-bit unsigned integer </a:t>
            </a:r>
            <a:r>
              <a:rPr lang="en-US" sz="2300" dirty="0"/>
              <a:t>(ranging from </a:t>
            </a:r>
            <a:r>
              <a:rPr lang="en-US" sz="2300" dirty="0">
                <a:solidFill>
                  <a:srgbClr val="0000FF"/>
                </a:solidFill>
              </a:rPr>
              <a:t>0 to 65535</a:t>
            </a:r>
            <a:r>
              <a:rPr lang="en-US" sz="2300" dirty="0"/>
              <a:t>) </a:t>
            </a:r>
            <a:r>
              <a:rPr lang="en-US" sz="2300" dirty="0">
                <a:solidFill>
                  <a:srgbClr val="0000FF"/>
                </a:solidFill>
              </a:rPr>
              <a:t>assigned to a specific network service or application</a:t>
            </a:r>
            <a:r>
              <a:rPr lang="en-US" sz="2300" dirty="0"/>
              <a:t>. It is part of the addressing information in the header of a TCP or UDP packet.</a:t>
            </a:r>
          </a:p>
          <a:p>
            <a:pPr marL="285750" indent="-285750" algn="just">
              <a:spcAft>
                <a:spcPts val="600"/>
              </a:spcAft>
              <a:buFont typeface="Wingdings" panose="05000000000000000000" pitchFamily="2" charset="2"/>
              <a:buChar char="§"/>
            </a:pPr>
            <a:r>
              <a:rPr lang="en-US" sz="2400" dirty="0"/>
              <a:t>Generally, </a:t>
            </a:r>
            <a:r>
              <a:rPr lang="en-US" sz="2400" dirty="0">
                <a:solidFill>
                  <a:srgbClr val="0000FF"/>
                </a:solidFill>
              </a:rPr>
              <a:t>port numbers are used to distinguish between different services or applications running on the host</a:t>
            </a:r>
          </a:p>
          <a:p>
            <a:pPr marL="285750" indent="-285750" algn="just">
              <a:spcAft>
                <a:spcPts val="600"/>
              </a:spcAft>
              <a:buFont typeface="Wingdings" panose="05000000000000000000" pitchFamily="2" charset="2"/>
              <a:buChar char="§"/>
            </a:pPr>
            <a:r>
              <a:rPr lang="en-IN" sz="2400" dirty="0"/>
              <a:t>Types of Ports</a:t>
            </a:r>
          </a:p>
          <a:p>
            <a:pPr marL="536575" indent="-273050" algn="just">
              <a:spcAft>
                <a:spcPts val="600"/>
              </a:spcAft>
              <a:buFont typeface="Arial" panose="020B0604020202020204" pitchFamily="34" charset="0"/>
              <a:buChar char="•"/>
            </a:pPr>
            <a:r>
              <a:rPr lang="en-US" sz="2250" b="1" dirty="0"/>
              <a:t>Well-known Ports (0-1023)</a:t>
            </a:r>
            <a:r>
              <a:rPr lang="en-US" sz="2250" dirty="0"/>
              <a:t>: Reserved for </a:t>
            </a:r>
            <a:r>
              <a:rPr lang="en-US" sz="2250" dirty="0">
                <a:solidFill>
                  <a:srgbClr val="0000FF"/>
                </a:solidFill>
              </a:rPr>
              <a:t>commonly used services</a:t>
            </a:r>
            <a:r>
              <a:rPr lang="en-US" sz="2250" dirty="0"/>
              <a:t>, such as HTTP (port 80), FTP (port 21), SSH (port 22), and SMTP (port 25). These ports are standardized by the </a:t>
            </a:r>
            <a:r>
              <a:rPr lang="en-US" sz="2250" dirty="0">
                <a:solidFill>
                  <a:srgbClr val="0000FF"/>
                </a:solidFill>
              </a:rPr>
              <a:t>Internet Assigned Numbers Authority (IANA).</a:t>
            </a:r>
          </a:p>
          <a:p>
            <a:pPr marL="536575" indent="-273050" algn="just">
              <a:spcAft>
                <a:spcPts val="600"/>
              </a:spcAft>
              <a:buFont typeface="Arial" panose="020B0604020202020204" pitchFamily="34" charset="0"/>
              <a:buChar char="•"/>
            </a:pPr>
            <a:r>
              <a:rPr lang="en-US" sz="2250" b="1" dirty="0"/>
              <a:t>Registered Ports (1024-49151)</a:t>
            </a:r>
            <a:r>
              <a:rPr lang="en-US" sz="2250" dirty="0"/>
              <a:t>: Assigned to </a:t>
            </a:r>
            <a:r>
              <a:rPr lang="en-US" sz="2250" dirty="0">
                <a:solidFill>
                  <a:srgbClr val="0000FF"/>
                </a:solidFill>
              </a:rPr>
              <a:t>user or vendor-specific services upon request</a:t>
            </a:r>
            <a:r>
              <a:rPr lang="en-US" sz="2250" dirty="0"/>
              <a:t>. They are not standardized but can be registered with IANA to avoid conflicts.</a:t>
            </a:r>
          </a:p>
          <a:p>
            <a:pPr marL="536575" indent="-273050" algn="just">
              <a:buFont typeface="Arial" panose="020B0604020202020204" pitchFamily="34" charset="0"/>
              <a:buChar char="•"/>
            </a:pPr>
            <a:r>
              <a:rPr lang="en-US" sz="2250" b="1" dirty="0"/>
              <a:t>Dynamic or Private Ports (49152-65535)</a:t>
            </a:r>
            <a:r>
              <a:rPr lang="en-US" sz="2250" dirty="0"/>
              <a:t>: Also known as </a:t>
            </a:r>
            <a:r>
              <a:rPr lang="en-US" sz="2250" dirty="0">
                <a:solidFill>
                  <a:srgbClr val="0000FF"/>
                </a:solidFill>
              </a:rPr>
              <a:t>temporary ports, they are used as temporary ports by client applications when initiating communication with a server</a:t>
            </a:r>
            <a:r>
              <a:rPr lang="en-US" sz="2250" dirty="0"/>
              <a:t>. These ports are randomly assigned by the operating system.</a:t>
            </a:r>
          </a:p>
        </p:txBody>
      </p:sp>
    </p:spTree>
    <p:extLst>
      <p:ext uri="{BB962C8B-B14F-4D97-AF65-F5344CB8AC3E}">
        <p14:creationId xmlns:p14="http://schemas.microsoft.com/office/powerpoint/2010/main" val="2167551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 (Contd.)</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82787" y="731112"/>
            <a:ext cx="10805160" cy="395939"/>
          </a:xfrm>
        </p:spPr>
        <p:txBody>
          <a:bodyPr>
            <a:noAutofit/>
          </a:bodyPr>
          <a:lstStyle/>
          <a:p>
            <a:pPr marL="0" indent="0" algn="just" fontAlgn="base">
              <a:lnSpc>
                <a:spcPct val="100000"/>
              </a:lnSpc>
              <a:spcBef>
                <a:spcPts val="0"/>
              </a:spcBef>
              <a:spcAft>
                <a:spcPts val="1200"/>
              </a:spcAft>
              <a:buNone/>
            </a:pPr>
            <a:r>
              <a:rPr lang="en-US" b="1" dirty="0">
                <a:solidFill>
                  <a:srgbClr val="C00000"/>
                </a:solidFill>
              </a:rPr>
              <a:t>E-Commerce Application/ Platform</a:t>
            </a:r>
          </a:p>
        </p:txBody>
      </p:sp>
      <p:pic>
        <p:nvPicPr>
          <p:cNvPr id="8" name="Picture 7" descr="A group of people standing next to a large computer&#10;&#10;Description automatically generated">
            <a:extLst>
              <a:ext uri="{FF2B5EF4-FFF2-40B4-BE49-F238E27FC236}">
                <a16:creationId xmlns:a16="http://schemas.microsoft.com/office/drawing/2014/main" id="{74CA6264-A39D-584B-2D5E-BD4411BDB979}"/>
              </a:ext>
            </a:extLst>
          </p:cNvPr>
          <p:cNvPicPr>
            <a:picLocks noChangeAspect="1"/>
          </p:cNvPicPr>
          <p:nvPr/>
        </p:nvPicPr>
        <p:blipFill rotWithShape="1">
          <a:blip r:embed="rId2">
            <a:extLst>
              <a:ext uri="{28A0092B-C50C-407E-A947-70E740481C1C}">
                <a14:useLocalDpi xmlns:a14="http://schemas.microsoft.com/office/drawing/2010/main" val="0"/>
              </a:ext>
            </a:extLst>
          </a:blip>
          <a:srcRect t="25392"/>
          <a:stretch/>
        </p:blipFill>
        <p:spPr>
          <a:xfrm>
            <a:off x="627586" y="2194450"/>
            <a:ext cx="10936827" cy="4271115"/>
          </a:xfrm>
          <a:prstGeom prst="rect">
            <a:avLst/>
          </a:prstGeom>
        </p:spPr>
      </p:pic>
      <p:sp>
        <p:nvSpPr>
          <p:cNvPr id="4" name="TextBox 3">
            <a:extLst>
              <a:ext uri="{FF2B5EF4-FFF2-40B4-BE49-F238E27FC236}">
                <a16:creationId xmlns:a16="http://schemas.microsoft.com/office/drawing/2014/main" id="{A249D0DF-A03B-A84B-562E-D21CDE52CA4B}"/>
              </a:ext>
            </a:extLst>
          </p:cNvPr>
          <p:cNvSpPr txBox="1"/>
          <p:nvPr/>
        </p:nvSpPr>
        <p:spPr>
          <a:xfrm>
            <a:off x="727576" y="1276967"/>
            <a:ext cx="10881626" cy="830997"/>
          </a:xfrm>
          <a:prstGeom prst="rect">
            <a:avLst/>
          </a:prstGeom>
          <a:noFill/>
        </p:spPr>
        <p:txBody>
          <a:bodyPr wrap="square">
            <a:spAutoFit/>
          </a:bodyPr>
          <a:lstStyle/>
          <a:p>
            <a:pPr algn="just"/>
            <a:r>
              <a:rPr lang="en-US" sz="2400" dirty="0"/>
              <a:t>An e-commerce Application/ Platform is a </a:t>
            </a:r>
            <a:r>
              <a:rPr lang="en-US" sz="2400" dirty="0">
                <a:solidFill>
                  <a:srgbClr val="0000FF"/>
                </a:solidFill>
              </a:rPr>
              <a:t>software that enables the commercial process of buying and selling over the internet</a:t>
            </a:r>
            <a:endParaRPr lang="en-IN" sz="2400" dirty="0">
              <a:solidFill>
                <a:srgbClr val="0000FF"/>
              </a:solidFill>
            </a:endParaRPr>
          </a:p>
        </p:txBody>
      </p:sp>
    </p:spTree>
    <p:extLst>
      <p:ext uri="{BB962C8B-B14F-4D97-AF65-F5344CB8AC3E}">
        <p14:creationId xmlns:p14="http://schemas.microsoft.com/office/powerpoint/2010/main" val="3920029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 (Contd.)</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82787" y="731112"/>
            <a:ext cx="10805160" cy="395939"/>
          </a:xfrm>
        </p:spPr>
        <p:txBody>
          <a:bodyPr>
            <a:noAutofit/>
          </a:bodyPr>
          <a:lstStyle/>
          <a:p>
            <a:pPr marL="0" indent="0" algn="just" fontAlgn="base">
              <a:lnSpc>
                <a:spcPct val="100000"/>
              </a:lnSpc>
              <a:spcBef>
                <a:spcPts val="0"/>
              </a:spcBef>
              <a:spcAft>
                <a:spcPts val="1200"/>
              </a:spcAft>
              <a:buNone/>
            </a:pPr>
            <a:r>
              <a:rPr lang="en-US" b="1" dirty="0">
                <a:solidFill>
                  <a:srgbClr val="C00000"/>
                </a:solidFill>
              </a:rPr>
              <a:t>E-Commerce Application</a:t>
            </a:r>
          </a:p>
        </p:txBody>
      </p:sp>
      <p:sp>
        <p:nvSpPr>
          <p:cNvPr id="4" name="TextBox 3">
            <a:extLst>
              <a:ext uri="{FF2B5EF4-FFF2-40B4-BE49-F238E27FC236}">
                <a16:creationId xmlns:a16="http://schemas.microsoft.com/office/drawing/2014/main" id="{58ECD65A-1727-4553-3ED7-C0B52E65DECA}"/>
              </a:ext>
            </a:extLst>
          </p:cNvPr>
          <p:cNvSpPr txBox="1"/>
          <p:nvPr/>
        </p:nvSpPr>
        <p:spPr>
          <a:xfrm>
            <a:off x="682786" y="1202606"/>
            <a:ext cx="11098087" cy="5355312"/>
          </a:xfrm>
          <a:prstGeom prst="rect">
            <a:avLst/>
          </a:prstGeom>
          <a:noFill/>
        </p:spPr>
        <p:txBody>
          <a:bodyPr wrap="square">
            <a:spAutoFit/>
          </a:bodyPr>
          <a:lstStyle/>
          <a:p>
            <a:pPr>
              <a:spcAft>
                <a:spcPts val="600"/>
              </a:spcAft>
            </a:pPr>
            <a:r>
              <a:rPr lang="en-US" sz="2300" dirty="0"/>
              <a:t>E-commerce applications heavily rely on </a:t>
            </a:r>
            <a:r>
              <a:rPr lang="en-US" sz="2300" dirty="0">
                <a:solidFill>
                  <a:srgbClr val="0000FF"/>
                </a:solidFill>
              </a:rPr>
              <a:t>computer networks </a:t>
            </a:r>
            <a:r>
              <a:rPr lang="en-US" sz="2300" dirty="0"/>
              <a:t>for several key benefits</a:t>
            </a:r>
          </a:p>
          <a:p>
            <a:pPr marL="342900" indent="-342900" algn="just">
              <a:spcAft>
                <a:spcPts val="600"/>
              </a:spcAft>
              <a:buFont typeface="Wingdings" panose="05000000000000000000" pitchFamily="2" charset="2"/>
              <a:buChar char="§"/>
            </a:pPr>
            <a:r>
              <a:rPr lang="en-US" sz="2300" b="1" dirty="0"/>
              <a:t>Global Reach</a:t>
            </a:r>
            <a:r>
              <a:rPr lang="en-US" sz="2300" dirty="0"/>
              <a:t>: Computer networks enable </a:t>
            </a:r>
            <a:r>
              <a:rPr lang="en-US" sz="2300" dirty="0">
                <a:solidFill>
                  <a:srgbClr val="0000FF"/>
                </a:solidFill>
              </a:rPr>
              <a:t>e-commerce platforms to reach customers world-wide</a:t>
            </a:r>
            <a:r>
              <a:rPr lang="en-US" sz="2300" dirty="0"/>
              <a:t>.</a:t>
            </a:r>
          </a:p>
          <a:p>
            <a:pPr marL="342900" indent="-342900" algn="just">
              <a:spcAft>
                <a:spcPts val="600"/>
              </a:spcAft>
              <a:buFont typeface="Wingdings" panose="05000000000000000000" pitchFamily="2" charset="2"/>
              <a:buChar char="§"/>
            </a:pPr>
            <a:r>
              <a:rPr lang="en-US" sz="2300" b="1" dirty="0"/>
              <a:t>4/7 Availability</a:t>
            </a:r>
            <a:r>
              <a:rPr lang="en-US" sz="2300" dirty="0"/>
              <a:t>: With computer networks, </a:t>
            </a:r>
            <a:r>
              <a:rPr lang="en-US" sz="2300" dirty="0">
                <a:solidFill>
                  <a:srgbClr val="0000FF"/>
                </a:solidFill>
              </a:rPr>
              <a:t>e-commerce platforms can operate round the clock, allowing customers to shop at any time convenient to them</a:t>
            </a:r>
            <a:r>
              <a:rPr lang="en-US" sz="2300" dirty="0"/>
              <a:t>. This continuous availability enhances </a:t>
            </a:r>
            <a:r>
              <a:rPr lang="en-US" sz="2300" dirty="0">
                <a:solidFill>
                  <a:srgbClr val="0000FF"/>
                </a:solidFill>
              </a:rPr>
              <a:t>customer satisfaction and increases sales potential</a:t>
            </a:r>
          </a:p>
          <a:p>
            <a:pPr marL="342900" indent="-342900" algn="just">
              <a:spcAft>
                <a:spcPts val="600"/>
              </a:spcAft>
              <a:buFont typeface="Wingdings" panose="05000000000000000000" pitchFamily="2" charset="2"/>
              <a:buChar char="§"/>
            </a:pPr>
            <a:r>
              <a:rPr lang="en-US" sz="2300" b="1" dirty="0"/>
              <a:t>Personalized Marketing</a:t>
            </a:r>
            <a:r>
              <a:rPr lang="en-US" sz="2300" dirty="0"/>
              <a:t>: </a:t>
            </a:r>
            <a:r>
              <a:rPr lang="en-US" sz="2300" dirty="0">
                <a:solidFill>
                  <a:srgbClr val="0000FF"/>
                </a:solidFill>
              </a:rPr>
              <a:t>E-commerce platforms leverage computer networks to gather and analyze customer data</a:t>
            </a:r>
            <a:r>
              <a:rPr lang="en-US" sz="2300" dirty="0"/>
              <a:t>. They use this </a:t>
            </a:r>
            <a:r>
              <a:rPr lang="en-US" sz="2300" dirty="0">
                <a:solidFill>
                  <a:srgbClr val="0000FF"/>
                </a:solidFill>
              </a:rPr>
              <a:t>information to personalize marketing campaigns, recommend products based on past purchases, and tailor promotional offers to individual preferences, thereby increasing sales conversion rates</a:t>
            </a:r>
            <a:r>
              <a:rPr lang="en-US" sz="2300" dirty="0"/>
              <a:t>.</a:t>
            </a:r>
          </a:p>
          <a:p>
            <a:pPr marL="342900" indent="-342900" algn="just">
              <a:spcAft>
                <a:spcPts val="600"/>
              </a:spcAft>
              <a:buFont typeface="Wingdings" panose="05000000000000000000" pitchFamily="2" charset="2"/>
              <a:buChar char="§"/>
            </a:pPr>
            <a:r>
              <a:rPr lang="en-US" sz="2300" b="1" dirty="0"/>
              <a:t>Inventory Management</a:t>
            </a:r>
            <a:r>
              <a:rPr lang="en-US" sz="2300" dirty="0"/>
              <a:t>: Computer networks </a:t>
            </a:r>
            <a:r>
              <a:rPr lang="en-US" sz="2300" dirty="0">
                <a:solidFill>
                  <a:srgbClr val="0000FF"/>
                </a:solidFill>
              </a:rPr>
              <a:t>facilitate real-time synchronization of inventory across multiple warehouses, stores, and distribution centers</a:t>
            </a:r>
            <a:r>
              <a:rPr lang="en-US" sz="2300" dirty="0"/>
              <a:t>. This ensures accurate stock levels, minimizes overstocking or stockouts, and improves overall supply chain efficiency.</a:t>
            </a:r>
          </a:p>
        </p:txBody>
      </p:sp>
    </p:spTree>
    <p:extLst>
      <p:ext uri="{BB962C8B-B14F-4D97-AF65-F5344CB8AC3E}">
        <p14:creationId xmlns:p14="http://schemas.microsoft.com/office/powerpoint/2010/main" val="1088683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 (Contd.)</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82787" y="731112"/>
            <a:ext cx="10805160" cy="395939"/>
          </a:xfrm>
        </p:spPr>
        <p:txBody>
          <a:bodyPr>
            <a:noAutofit/>
          </a:bodyPr>
          <a:lstStyle/>
          <a:p>
            <a:pPr marL="0" indent="0" algn="just" fontAlgn="base">
              <a:lnSpc>
                <a:spcPct val="100000"/>
              </a:lnSpc>
              <a:spcBef>
                <a:spcPts val="0"/>
              </a:spcBef>
              <a:spcAft>
                <a:spcPts val="1200"/>
              </a:spcAft>
              <a:buNone/>
            </a:pPr>
            <a:r>
              <a:rPr lang="en-US" b="1" dirty="0">
                <a:solidFill>
                  <a:srgbClr val="C00000"/>
                </a:solidFill>
              </a:rPr>
              <a:t>E-Commerce Application</a:t>
            </a:r>
          </a:p>
        </p:txBody>
      </p:sp>
      <p:sp>
        <p:nvSpPr>
          <p:cNvPr id="4" name="TextBox 3">
            <a:extLst>
              <a:ext uri="{FF2B5EF4-FFF2-40B4-BE49-F238E27FC236}">
                <a16:creationId xmlns:a16="http://schemas.microsoft.com/office/drawing/2014/main" id="{58ECD65A-1727-4553-3ED7-C0B52E65DECA}"/>
              </a:ext>
            </a:extLst>
          </p:cNvPr>
          <p:cNvSpPr txBox="1"/>
          <p:nvPr/>
        </p:nvSpPr>
        <p:spPr>
          <a:xfrm>
            <a:off x="682787" y="1202606"/>
            <a:ext cx="11098087" cy="1508105"/>
          </a:xfrm>
          <a:prstGeom prst="rect">
            <a:avLst/>
          </a:prstGeom>
          <a:noFill/>
        </p:spPr>
        <p:txBody>
          <a:bodyPr wrap="square">
            <a:spAutoFit/>
          </a:bodyPr>
          <a:lstStyle/>
          <a:p>
            <a:pPr marL="342900" indent="-342900" algn="just">
              <a:buFont typeface="Wingdings" panose="05000000000000000000" pitchFamily="2" charset="2"/>
              <a:buChar char="§"/>
            </a:pPr>
            <a:r>
              <a:rPr lang="en-US" sz="2300" b="1" dirty="0"/>
              <a:t>Customer Service</a:t>
            </a:r>
            <a:r>
              <a:rPr lang="en-US" sz="2300" dirty="0"/>
              <a:t>: Networks enable </a:t>
            </a:r>
            <a:r>
              <a:rPr lang="en-US" sz="2300" dirty="0">
                <a:solidFill>
                  <a:srgbClr val="0000FF"/>
                </a:solidFill>
              </a:rPr>
              <a:t>e-commerce platforms to offer various customer service channels, including live chat, email support, and social media interactions</a:t>
            </a:r>
            <a:r>
              <a:rPr lang="en-US" sz="2300" dirty="0"/>
              <a:t>. This enhances customer satisfaction by providing prompt assistance and resolving queries in a timely manner.</a:t>
            </a:r>
            <a:endParaRPr lang="en-IN" sz="2300" dirty="0"/>
          </a:p>
        </p:txBody>
      </p:sp>
      <p:sp>
        <p:nvSpPr>
          <p:cNvPr id="6" name="TextBox 5">
            <a:extLst>
              <a:ext uri="{FF2B5EF4-FFF2-40B4-BE49-F238E27FC236}">
                <a16:creationId xmlns:a16="http://schemas.microsoft.com/office/drawing/2014/main" id="{0AB7E011-E48B-2E41-9F59-3760FC96FBF5}"/>
              </a:ext>
            </a:extLst>
          </p:cNvPr>
          <p:cNvSpPr txBox="1"/>
          <p:nvPr/>
        </p:nvSpPr>
        <p:spPr>
          <a:xfrm>
            <a:off x="682786" y="2851919"/>
            <a:ext cx="11098087" cy="1154162"/>
          </a:xfrm>
          <a:prstGeom prst="rect">
            <a:avLst/>
          </a:prstGeom>
          <a:noFill/>
        </p:spPr>
        <p:txBody>
          <a:bodyPr wrap="square">
            <a:spAutoFit/>
          </a:bodyPr>
          <a:lstStyle/>
          <a:p>
            <a:pPr algn="just"/>
            <a:r>
              <a:rPr lang="en-US" sz="2300" dirty="0"/>
              <a:t>In essence, </a:t>
            </a:r>
            <a:r>
              <a:rPr lang="en-US" sz="2300" dirty="0">
                <a:solidFill>
                  <a:srgbClr val="0000FF"/>
                </a:solidFill>
              </a:rPr>
              <a:t>computer networks form the backbone of e-commerce applications, enabling them to offer a seamless, secure, and scalable shopping experience to customers while facilitating efficient operations and business growth.</a:t>
            </a:r>
            <a:endParaRPr lang="en-IN" sz="2300" dirty="0">
              <a:solidFill>
                <a:srgbClr val="0000FF"/>
              </a:solidFill>
            </a:endParaRPr>
          </a:p>
        </p:txBody>
      </p:sp>
    </p:spTree>
    <p:extLst>
      <p:ext uri="{BB962C8B-B14F-4D97-AF65-F5344CB8AC3E}">
        <p14:creationId xmlns:p14="http://schemas.microsoft.com/office/powerpoint/2010/main" val="2279608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FB86C-820C-19A4-6135-E2AD894A7CA0}"/>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CA249A4C-1A8B-919F-6C73-BC2D5816F2DE}"/>
              </a:ext>
            </a:extLst>
          </p:cNvPr>
          <p:cNvSpPr>
            <a:spLocks noGrp="1"/>
          </p:cNvSpPr>
          <p:nvPr>
            <p:ph sz="half" idx="1"/>
          </p:nvPr>
        </p:nvSpPr>
        <p:spPr>
          <a:xfrm>
            <a:off x="693420" y="695128"/>
            <a:ext cx="4830746" cy="5903380"/>
          </a:xfrm>
        </p:spPr>
        <p:txBody>
          <a:bodyPr>
            <a:noAutofit/>
          </a:bodyPr>
          <a:lstStyle/>
          <a:p>
            <a:pPr>
              <a:spcBef>
                <a:spcPts val="0"/>
              </a:spcBef>
              <a:spcAft>
                <a:spcPts val="600"/>
              </a:spcAft>
            </a:pPr>
            <a:r>
              <a:rPr lang="en-IN" sz="2200" dirty="0"/>
              <a:t> </a:t>
            </a:r>
            <a:r>
              <a:rPr lang="en-IN" sz="2300" dirty="0"/>
              <a:t>Introduction</a:t>
            </a:r>
          </a:p>
          <a:p>
            <a:pPr lvl="1">
              <a:spcBef>
                <a:spcPts val="0"/>
              </a:spcBef>
              <a:spcAft>
                <a:spcPts val="600"/>
              </a:spcAft>
            </a:pPr>
            <a:r>
              <a:rPr lang="en-IN" sz="2300" dirty="0">
                <a:solidFill>
                  <a:srgbClr val="0000FF"/>
                </a:solidFill>
              </a:rPr>
              <a:t>Perspective</a:t>
            </a:r>
          </a:p>
          <a:p>
            <a:pPr lvl="1">
              <a:spcBef>
                <a:spcPts val="0"/>
              </a:spcBef>
              <a:spcAft>
                <a:spcPts val="600"/>
              </a:spcAft>
            </a:pPr>
            <a:r>
              <a:rPr lang="en-IN" sz="2300" dirty="0">
                <a:solidFill>
                  <a:srgbClr val="0000FF"/>
                </a:solidFill>
              </a:rPr>
              <a:t>Business Domains</a:t>
            </a:r>
          </a:p>
          <a:p>
            <a:pPr marL="1073150" lvl="2" indent="-360363" algn="just">
              <a:spcBef>
                <a:spcPts val="0"/>
              </a:spcBef>
              <a:spcAft>
                <a:spcPts val="600"/>
              </a:spcAft>
            </a:pPr>
            <a:r>
              <a:rPr lang="en-US" sz="2300" dirty="0">
                <a:solidFill>
                  <a:srgbClr val="CC0066"/>
                </a:solidFill>
              </a:rPr>
              <a:t>Resource Sharing</a:t>
            </a:r>
          </a:p>
          <a:p>
            <a:pPr marL="1073150" lvl="2" indent="-360363" algn="just">
              <a:spcBef>
                <a:spcPts val="0"/>
              </a:spcBef>
              <a:spcAft>
                <a:spcPts val="600"/>
              </a:spcAft>
            </a:pPr>
            <a:r>
              <a:rPr lang="en-US" sz="2300" dirty="0">
                <a:solidFill>
                  <a:srgbClr val="CC0066"/>
                </a:solidFill>
              </a:rPr>
              <a:t>Client Server Programming</a:t>
            </a:r>
          </a:p>
          <a:p>
            <a:pPr marL="1073150" lvl="2" indent="-360363" algn="just">
              <a:spcBef>
                <a:spcPts val="0"/>
              </a:spcBef>
              <a:spcAft>
                <a:spcPts val="600"/>
              </a:spcAft>
            </a:pPr>
            <a:r>
              <a:rPr lang="en-US" sz="2300" dirty="0">
                <a:solidFill>
                  <a:srgbClr val="CC0066"/>
                </a:solidFill>
              </a:rPr>
              <a:t>e-commerce and Digital communications</a:t>
            </a:r>
            <a:endParaRPr lang="en-IN" sz="2300" dirty="0">
              <a:solidFill>
                <a:srgbClr val="CC0066"/>
              </a:solidFill>
            </a:endParaRPr>
          </a:p>
          <a:p>
            <a:pPr>
              <a:spcBef>
                <a:spcPts val="600"/>
              </a:spcBef>
            </a:pPr>
            <a:r>
              <a:rPr lang="en-IN" sz="2300" dirty="0"/>
              <a:t> Network and Network Types </a:t>
            </a:r>
          </a:p>
          <a:p>
            <a:pPr>
              <a:spcBef>
                <a:spcPts val="600"/>
              </a:spcBef>
            </a:pPr>
            <a:r>
              <a:rPr lang="en-IN" sz="2300" dirty="0"/>
              <a:t> Network Models</a:t>
            </a:r>
          </a:p>
          <a:p>
            <a:pPr lvl="1" indent="-330200">
              <a:lnSpc>
                <a:spcPct val="100000"/>
              </a:lnSpc>
              <a:spcBef>
                <a:spcPts val="0"/>
              </a:spcBef>
            </a:pPr>
            <a:r>
              <a:rPr lang="en-IN" sz="2300" dirty="0">
                <a:solidFill>
                  <a:srgbClr val="0000FF"/>
                </a:solidFill>
              </a:rPr>
              <a:t>TCP / IP protocol suite</a:t>
            </a:r>
          </a:p>
          <a:p>
            <a:pPr lvl="1" indent="-330200">
              <a:lnSpc>
                <a:spcPct val="100000"/>
              </a:lnSpc>
              <a:spcBef>
                <a:spcPts val="0"/>
              </a:spcBef>
            </a:pPr>
            <a:r>
              <a:rPr lang="en-IN" sz="2300" dirty="0">
                <a:solidFill>
                  <a:srgbClr val="0000FF"/>
                </a:solidFill>
              </a:rPr>
              <a:t>Addressing</a:t>
            </a:r>
          </a:p>
          <a:p>
            <a:pPr>
              <a:lnSpc>
                <a:spcPct val="100000"/>
              </a:lnSpc>
              <a:spcBef>
                <a:spcPts val="600"/>
              </a:spcBef>
              <a:spcAft>
                <a:spcPts val="600"/>
              </a:spcAft>
            </a:pPr>
            <a:r>
              <a:rPr lang="en-IN" sz="2300" dirty="0"/>
              <a:t> The OSI Model</a:t>
            </a:r>
          </a:p>
          <a:p>
            <a:pPr marL="342900" indent="-342900">
              <a:spcBef>
                <a:spcPts val="600"/>
              </a:spcBef>
              <a:buFont typeface="Symbol" panose="05050102010706020507" pitchFamily="18" charset="2"/>
              <a:buChar char="®"/>
            </a:pPr>
            <a:r>
              <a:rPr lang="en-IN" sz="2300" dirty="0"/>
              <a:t> Transmission Modes</a:t>
            </a:r>
          </a:p>
          <a:p>
            <a:pPr marL="800100" lvl="1" indent="-342900">
              <a:buFont typeface="Calibri" panose="020F0502020204030204" pitchFamily="34" charset="0"/>
              <a:buChar char="˃"/>
            </a:pPr>
            <a:r>
              <a:rPr lang="en-IN" sz="2300" dirty="0">
                <a:solidFill>
                  <a:srgbClr val="0000FF"/>
                </a:solidFill>
              </a:rPr>
              <a:t>Parallel Transmission</a:t>
            </a:r>
          </a:p>
          <a:p>
            <a:pPr marL="800100" lvl="1" indent="-342900">
              <a:buFont typeface="Calibri" panose="020F0502020204030204" pitchFamily="34" charset="0"/>
              <a:buChar char="˃"/>
            </a:pPr>
            <a:r>
              <a:rPr lang="en-IN" sz="2300" dirty="0">
                <a:solidFill>
                  <a:srgbClr val="0000FF"/>
                </a:solidFill>
              </a:rPr>
              <a:t>Serial Transmission</a:t>
            </a:r>
          </a:p>
          <a:p>
            <a:pPr>
              <a:spcBef>
                <a:spcPts val="600"/>
              </a:spcBef>
              <a:spcAft>
                <a:spcPts val="600"/>
              </a:spcAft>
            </a:pPr>
            <a:endParaRPr lang="en-IN" sz="2300" dirty="0"/>
          </a:p>
          <a:p>
            <a:pPr>
              <a:spcBef>
                <a:spcPts val="600"/>
              </a:spcBef>
            </a:pPr>
            <a:endParaRPr lang="en-US" sz="2300" dirty="0"/>
          </a:p>
        </p:txBody>
      </p:sp>
      <p:sp>
        <p:nvSpPr>
          <p:cNvPr id="5" name="TextBox 4">
            <a:extLst>
              <a:ext uri="{FF2B5EF4-FFF2-40B4-BE49-F238E27FC236}">
                <a16:creationId xmlns:a16="http://schemas.microsoft.com/office/drawing/2014/main" id="{6AAEA03C-9859-C450-7609-43A7C62EE92D}"/>
              </a:ext>
            </a:extLst>
          </p:cNvPr>
          <p:cNvSpPr txBox="1"/>
          <p:nvPr/>
        </p:nvSpPr>
        <p:spPr>
          <a:xfrm>
            <a:off x="6667835" y="670414"/>
            <a:ext cx="5179471" cy="4795159"/>
          </a:xfrm>
          <a:prstGeom prst="rect">
            <a:avLst/>
          </a:prstGeom>
          <a:noFill/>
        </p:spPr>
        <p:txBody>
          <a:bodyPr wrap="square">
            <a:spAutoFit/>
          </a:bodyPr>
          <a:lstStyle/>
          <a:p>
            <a:pPr marL="342900" indent="-342900">
              <a:buFont typeface="Symbol" panose="05050102010706020507" pitchFamily="18" charset="2"/>
              <a:buChar char="®"/>
            </a:pPr>
            <a:r>
              <a:rPr lang="en-IN" sz="2300" dirty="0"/>
              <a:t>Link Layer</a:t>
            </a:r>
          </a:p>
          <a:p>
            <a:pPr marL="628650" lvl="1" indent="-274638">
              <a:lnSpc>
                <a:spcPct val="120000"/>
              </a:lnSpc>
              <a:spcBef>
                <a:spcPts val="0"/>
              </a:spcBef>
              <a:spcAft>
                <a:spcPts val="600"/>
              </a:spcAft>
              <a:buFont typeface="Calibri" panose="020F0502020204030204" pitchFamily="34" charset="0"/>
              <a:buChar char="˃"/>
            </a:pPr>
            <a:r>
              <a:rPr lang="en-IN" sz="2300" dirty="0">
                <a:solidFill>
                  <a:srgbClr val="0000FF"/>
                </a:solidFill>
              </a:rPr>
              <a:t>Data Link Control (DLC)</a:t>
            </a:r>
          </a:p>
          <a:p>
            <a:pPr marL="971550" lvl="2" indent="-342900">
              <a:lnSpc>
                <a:spcPct val="100000"/>
              </a:lnSpc>
              <a:spcBef>
                <a:spcPts val="0"/>
              </a:spcBef>
              <a:buFont typeface="Wingdings" panose="05000000000000000000" pitchFamily="2" charset="2"/>
              <a:buChar char="§"/>
            </a:pPr>
            <a:r>
              <a:rPr lang="en-IN" sz="2300" dirty="0">
                <a:solidFill>
                  <a:srgbClr val="CC0066"/>
                </a:solidFill>
              </a:rPr>
              <a:t>DLC Services</a:t>
            </a:r>
          </a:p>
          <a:p>
            <a:pPr marL="971550" lvl="2" indent="-342900">
              <a:lnSpc>
                <a:spcPct val="100000"/>
              </a:lnSpc>
              <a:spcBef>
                <a:spcPts val="0"/>
              </a:spcBef>
              <a:spcAft>
                <a:spcPts val="600"/>
              </a:spcAft>
              <a:buFont typeface="Wingdings" panose="05000000000000000000" pitchFamily="2" charset="2"/>
              <a:buChar char="§"/>
            </a:pPr>
            <a:r>
              <a:rPr lang="en-IN" sz="2300" dirty="0">
                <a:solidFill>
                  <a:srgbClr val="CC0066"/>
                </a:solidFill>
              </a:rPr>
              <a:t>Data Link Layer Protocols</a:t>
            </a:r>
          </a:p>
          <a:p>
            <a:pPr marL="342900" indent="-342900">
              <a:spcAft>
                <a:spcPts val="600"/>
              </a:spcAft>
              <a:buFont typeface="Symbol" panose="05050102010706020507" pitchFamily="18" charset="2"/>
              <a:buChar char="®"/>
            </a:pPr>
            <a:r>
              <a:rPr lang="en-US" sz="2300" dirty="0"/>
              <a:t>High Level Data Link Control (HDLC)</a:t>
            </a:r>
          </a:p>
          <a:p>
            <a:pPr marL="342900" indent="-342900">
              <a:buFont typeface="Symbol" panose="05050102010706020507" pitchFamily="18" charset="2"/>
              <a:buChar char="®"/>
            </a:pPr>
            <a:r>
              <a:rPr lang="en-US" sz="2300" dirty="0"/>
              <a:t>Point-to-Point Protocol (PPP)</a:t>
            </a:r>
          </a:p>
          <a:p>
            <a:pPr marL="628650" lvl="1" indent="-274638">
              <a:buFont typeface="Calibri" panose="020F0502020204030204" pitchFamily="34" charset="0"/>
              <a:buChar char="˃"/>
            </a:pPr>
            <a:r>
              <a:rPr lang="en-US" sz="2300" dirty="0">
                <a:solidFill>
                  <a:srgbClr val="0000FF"/>
                </a:solidFill>
              </a:rPr>
              <a:t>Framing</a:t>
            </a:r>
          </a:p>
          <a:p>
            <a:pPr marL="628650" lvl="1" indent="-274638">
              <a:spcAft>
                <a:spcPts val="1200"/>
              </a:spcAft>
              <a:buFont typeface="Calibri" panose="020F0502020204030204" pitchFamily="34" charset="0"/>
              <a:buChar char="˃"/>
            </a:pPr>
            <a:r>
              <a:rPr lang="en-US" sz="2300" dirty="0">
                <a:solidFill>
                  <a:srgbClr val="0000FF"/>
                </a:solidFill>
              </a:rPr>
              <a:t>Transition Phases</a:t>
            </a:r>
            <a:r>
              <a:rPr lang="en-IN" sz="2300" dirty="0"/>
              <a:t> </a:t>
            </a:r>
          </a:p>
          <a:p>
            <a:pPr marL="342900" indent="-342900">
              <a:buFont typeface="Symbol" panose="05050102010706020507" pitchFamily="18" charset="2"/>
              <a:buChar char="®"/>
            </a:pPr>
            <a:r>
              <a:rPr lang="it-IT" sz="2300" dirty="0"/>
              <a:t>Media Access Control (MAC)</a:t>
            </a:r>
          </a:p>
          <a:p>
            <a:pPr marL="628650" lvl="1" indent="-274638">
              <a:buFont typeface="Calibri" panose="020F0502020204030204" pitchFamily="34" charset="0"/>
              <a:buChar char="˃"/>
            </a:pPr>
            <a:r>
              <a:rPr lang="it-IT" sz="2300" dirty="0">
                <a:solidFill>
                  <a:srgbClr val="0000FF"/>
                </a:solidFill>
              </a:rPr>
              <a:t>Random Access</a:t>
            </a:r>
          </a:p>
          <a:p>
            <a:pPr marL="985838" lvl="2" indent="-355600">
              <a:buFont typeface="Wingdings" panose="05000000000000000000" pitchFamily="2" charset="2"/>
              <a:buChar char="§"/>
            </a:pPr>
            <a:r>
              <a:rPr lang="it-IT" sz="2300" dirty="0">
                <a:solidFill>
                  <a:srgbClr val="CC0066"/>
                </a:solidFill>
              </a:rPr>
              <a:t>CSMA/CD</a:t>
            </a:r>
          </a:p>
          <a:p>
            <a:pPr marL="985838" lvl="2" indent="-355600">
              <a:buFont typeface="Wingdings" panose="05000000000000000000" pitchFamily="2" charset="2"/>
              <a:buChar char="§"/>
            </a:pPr>
            <a:r>
              <a:rPr lang="it-IT" sz="2300" dirty="0">
                <a:solidFill>
                  <a:srgbClr val="CC0066"/>
                </a:solidFill>
              </a:rPr>
              <a:t>CSMA/CA </a:t>
            </a:r>
            <a:endParaRPr lang="en-IN" sz="2300" dirty="0">
              <a:solidFill>
                <a:srgbClr val="CC0066"/>
              </a:solidFill>
            </a:endParaRPr>
          </a:p>
        </p:txBody>
      </p:sp>
    </p:spTree>
    <p:extLst>
      <p:ext uri="{BB962C8B-B14F-4D97-AF65-F5344CB8AC3E}">
        <p14:creationId xmlns:p14="http://schemas.microsoft.com/office/powerpoint/2010/main" val="289226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8598925C-9A7A-C257-724B-23546D354FC6}"/>
              </a:ext>
            </a:extLst>
          </p:cNvPr>
          <p:cNvSpPr>
            <a:spLocks noGrp="1"/>
          </p:cNvSpPr>
          <p:nvPr>
            <p:ph sz="half" idx="1"/>
          </p:nvPr>
        </p:nvSpPr>
        <p:spPr>
          <a:xfrm>
            <a:off x="579195" y="978656"/>
            <a:ext cx="11033609" cy="5164050"/>
          </a:xfrm>
        </p:spPr>
        <p:txBody>
          <a:bodyPr>
            <a:normAutofit lnSpcReduction="10000"/>
          </a:bodyPr>
          <a:lstStyle/>
          <a:p>
            <a:pPr marL="0" indent="0" algn="just">
              <a:spcBef>
                <a:spcPts val="0"/>
              </a:spcBef>
              <a:spcAft>
                <a:spcPts val="1200"/>
              </a:spcAft>
              <a:buNone/>
            </a:pPr>
            <a:r>
              <a:rPr lang="en-IN" b="1" dirty="0">
                <a:solidFill>
                  <a:srgbClr val="C00000"/>
                </a:solidFill>
              </a:rPr>
              <a:t>Communication</a:t>
            </a:r>
          </a:p>
          <a:p>
            <a:pPr algn="just">
              <a:spcBef>
                <a:spcPts val="0"/>
              </a:spcBef>
              <a:spcAft>
                <a:spcPts val="1200"/>
              </a:spcAft>
              <a:buFont typeface="Wingdings" panose="05000000000000000000" pitchFamily="2" charset="2"/>
              <a:buChar char="§"/>
            </a:pPr>
            <a:r>
              <a:rPr lang="en-US" sz="2300" dirty="0"/>
              <a:t>Communication is nothing but </a:t>
            </a:r>
            <a:r>
              <a:rPr lang="en-US" sz="2300" dirty="0">
                <a:solidFill>
                  <a:srgbClr val="6600FF"/>
                </a:solidFill>
              </a:rPr>
              <a:t>sharing of information (or) </a:t>
            </a:r>
            <a:r>
              <a:rPr lang="en-US" sz="2300" dirty="0"/>
              <a:t>Data communication is </a:t>
            </a:r>
            <a:r>
              <a:rPr lang="en-US" sz="2300" dirty="0">
                <a:solidFill>
                  <a:srgbClr val="6600FF"/>
                </a:solidFill>
              </a:rPr>
              <a:t>basically exchange of data between devices</a:t>
            </a:r>
          </a:p>
          <a:p>
            <a:pPr algn="just">
              <a:spcBef>
                <a:spcPts val="0"/>
              </a:spcBef>
              <a:spcAft>
                <a:spcPts val="1200"/>
              </a:spcAft>
              <a:buFont typeface="Wingdings" panose="05000000000000000000" pitchFamily="2" charset="2"/>
              <a:buChar char="§"/>
            </a:pPr>
            <a:r>
              <a:rPr lang="en-US" sz="2300" dirty="0"/>
              <a:t>When communication is local, it </a:t>
            </a:r>
            <a:r>
              <a:rPr lang="en-US" sz="2300" dirty="0">
                <a:solidFill>
                  <a:srgbClr val="6600FF"/>
                </a:solidFill>
              </a:rPr>
              <a:t>happens face to face</a:t>
            </a:r>
          </a:p>
          <a:p>
            <a:pPr algn="just">
              <a:spcBef>
                <a:spcPts val="0"/>
              </a:spcBef>
              <a:spcAft>
                <a:spcPts val="1200"/>
              </a:spcAft>
              <a:buFont typeface="Wingdings" panose="05000000000000000000" pitchFamily="2" charset="2"/>
              <a:buChar char="§"/>
            </a:pPr>
            <a:r>
              <a:rPr lang="en-US" sz="2300" dirty="0"/>
              <a:t>The main </a:t>
            </a:r>
            <a:r>
              <a:rPr lang="en-US" sz="2300" dirty="0">
                <a:solidFill>
                  <a:srgbClr val="0000FF"/>
                </a:solidFill>
              </a:rPr>
              <a:t>components of data communication </a:t>
            </a:r>
            <a:r>
              <a:rPr lang="en-US" sz="2300" dirty="0"/>
              <a:t>include: </a:t>
            </a:r>
          </a:p>
          <a:p>
            <a:pPr marL="627063" lvl="1" indent="-361950" algn="just">
              <a:spcAft>
                <a:spcPts val="600"/>
              </a:spcAft>
              <a:buFont typeface="Arial" panose="020B0604020202020204" pitchFamily="34" charset="0"/>
              <a:buChar char="•"/>
            </a:pPr>
            <a:r>
              <a:rPr lang="en-US" sz="2300" dirty="0">
                <a:solidFill>
                  <a:srgbClr val="C00000"/>
                </a:solidFill>
              </a:rPr>
              <a:t>Data-</a:t>
            </a:r>
            <a:r>
              <a:rPr lang="en-US" sz="2300" dirty="0"/>
              <a:t> The</a:t>
            </a:r>
            <a:r>
              <a:rPr lang="en-US" sz="2300" dirty="0">
                <a:solidFill>
                  <a:srgbClr val="6600FF"/>
                </a:solidFill>
              </a:rPr>
              <a:t> information that is to be shared</a:t>
            </a:r>
            <a:r>
              <a:rPr lang="en-US" sz="2300" dirty="0"/>
              <a:t>. For example: </a:t>
            </a:r>
            <a:r>
              <a:rPr lang="en-US" sz="2300" dirty="0">
                <a:solidFill>
                  <a:srgbClr val="6600FF"/>
                </a:solidFill>
              </a:rPr>
              <a:t>text, audio, video and images</a:t>
            </a:r>
            <a:r>
              <a:rPr lang="en-US" sz="2300" dirty="0"/>
              <a:t>. </a:t>
            </a:r>
          </a:p>
          <a:p>
            <a:pPr marL="627063" lvl="1" indent="-361950" algn="just">
              <a:spcAft>
                <a:spcPts val="600"/>
              </a:spcAft>
              <a:buFont typeface="Arial" panose="020B0604020202020204" pitchFamily="34" charset="0"/>
              <a:buChar char="•"/>
            </a:pPr>
            <a:r>
              <a:rPr lang="en-US" sz="2300" dirty="0">
                <a:solidFill>
                  <a:srgbClr val="C00000"/>
                </a:solidFill>
              </a:rPr>
              <a:t>Sender and Receiver- </a:t>
            </a:r>
            <a:r>
              <a:rPr lang="en-US" sz="2300" dirty="0"/>
              <a:t>The device that is capable of </a:t>
            </a:r>
            <a:r>
              <a:rPr lang="en-US" sz="2300" dirty="0">
                <a:solidFill>
                  <a:srgbClr val="6600FF"/>
                </a:solidFill>
              </a:rPr>
              <a:t>sending and receiving of messages</a:t>
            </a:r>
            <a:r>
              <a:rPr lang="en-US" sz="2300" dirty="0"/>
              <a:t>. It could be a </a:t>
            </a:r>
            <a:r>
              <a:rPr lang="en-US" sz="2300" dirty="0">
                <a:solidFill>
                  <a:srgbClr val="6600FF"/>
                </a:solidFill>
              </a:rPr>
              <a:t>computer, workstation, mobile devices etc</a:t>
            </a:r>
            <a:r>
              <a:rPr lang="en-US" sz="2300" dirty="0"/>
              <a:t>. </a:t>
            </a:r>
          </a:p>
          <a:p>
            <a:pPr marL="627063" lvl="1" indent="-361950" algn="just">
              <a:spcAft>
                <a:spcPts val="600"/>
              </a:spcAft>
              <a:buFont typeface="Arial" panose="020B0604020202020204" pitchFamily="34" charset="0"/>
              <a:buChar char="•"/>
            </a:pPr>
            <a:r>
              <a:rPr lang="en-US" sz="2300" dirty="0">
                <a:solidFill>
                  <a:srgbClr val="C00000"/>
                </a:solidFill>
              </a:rPr>
              <a:t>Protocol</a:t>
            </a:r>
            <a:r>
              <a:rPr lang="en-US" sz="2300" dirty="0"/>
              <a:t>- It is the </a:t>
            </a:r>
            <a:r>
              <a:rPr lang="en-US" sz="2300" dirty="0">
                <a:solidFill>
                  <a:srgbClr val="6600FF"/>
                </a:solidFill>
              </a:rPr>
              <a:t>set of rules </a:t>
            </a:r>
            <a:r>
              <a:rPr lang="en-US" sz="2300" dirty="0"/>
              <a:t>that </a:t>
            </a:r>
            <a:r>
              <a:rPr lang="en-US" sz="2300" dirty="0">
                <a:solidFill>
                  <a:srgbClr val="6600FF"/>
                </a:solidFill>
              </a:rPr>
              <a:t>govern the data communications</a:t>
            </a:r>
            <a:r>
              <a:rPr lang="en-US" sz="2300" dirty="0"/>
              <a:t>. It is basically an </a:t>
            </a:r>
            <a:r>
              <a:rPr lang="en-US" sz="2300" dirty="0">
                <a:solidFill>
                  <a:srgbClr val="6600FF"/>
                </a:solidFill>
              </a:rPr>
              <a:t>agreement between two communicating devices</a:t>
            </a:r>
            <a:r>
              <a:rPr lang="en-US" sz="2300" dirty="0"/>
              <a:t>. In </a:t>
            </a:r>
            <a:r>
              <a:rPr lang="en-US" sz="2300" dirty="0">
                <a:solidFill>
                  <a:srgbClr val="6600FF"/>
                </a:solidFill>
              </a:rPr>
              <a:t>absence of a protocol</a:t>
            </a:r>
            <a:r>
              <a:rPr lang="en-US" sz="2300" dirty="0"/>
              <a:t>, the </a:t>
            </a:r>
            <a:r>
              <a:rPr lang="en-US" sz="2300" dirty="0">
                <a:solidFill>
                  <a:srgbClr val="6600FF"/>
                </a:solidFill>
              </a:rPr>
              <a:t>devices are connected but they will not be able to communicate with each other</a:t>
            </a:r>
            <a:r>
              <a:rPr lang="en-US" sz="2300" dirty="0"/>
              <a:t>.  </a:t>
            </a:r>
          </a:p>
          <a:p>
            <a:pPr marL="627063" lvl="1" indent="-361950" algn="just">
              <a:spcAft>
                <a:spcPts val="600"/>
              </a:spcAft>
              <a:buFont typeface="Arial" panose="020B0604020202020204" pitchFamily="34" charset="0"/>
              <a:buChar char="•"/>
            </a:pPr>
            <a:r>
              <a:rPr lang="en-US" sz="2300" dirty="0">
                <a:solidFill>
                  <a:srgbClr val="C00000"/>
                </a:solidFill>
              </a:rPr>
              <a:t>Transmission Medium- </a:t>
            </a:r>
            <a:r>
              <a:rPr lang="en-US" sz="2300" dirty="0"/>
              <a:t>The </a:t>
            </a:r>
            <a:r>
              <a:rPr lang="en-US" sz="2300" dirty="0">
                <a:solidFill>
                  <a:srgbClr val="6600FF"/>
                </a:solidFill>
              </a:rPr>
              <a:t>path by which the data is exchanged between the devices</a:t>
            </a:r>
            <a:r>
              <a:rPr lang="en-US" sz="2300" dirty="0"/>
              <a:t>. </a:t>
            </a:r>
            <a:endParaRPr lang="en-IN" sz="2300" dirty="0"/>
          </a:p>
        </p:txBody>
      </p:sp>
    </p:spTree>
    <p:extLst>
      <p:ext uri="{BB962C8B-B14F-4D97-AF65-F5344CB8AC3E}">
        <p14:creationId xmlns:p14="http://schemas.microsoft.com/office/powerpoint/2010/main" val="3995266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Introduction (Contd.)</a:t>
            </a:r>
          </a:p>
        </p:txBody>
      </p:sp>
      <p:pic>
        <p:nvPicPr>
          <p:cNvPr id="6" name="Picture 2" descr="Five components of data communication - ppt video online download">
            <a:extLst>
              <a:ext uri="{FF2B5EF4-FFF2-40B4-BE49-F238E27FC236}">
                <a16:creationId xmlns:a16="http://schemas.microsoft.com/office/drawing/2014/main" id="{9C3BD392-C96F-35C7-E5A4-27EFA9F98C45}"/>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67" t="33630" r="2444" b="33333"/>
          <a:stretch/>
        </p:blipFill>
        <p:spPr bwMode="auto">
          <a:xfrm>
            <a:off x="1545837" y="1973078"/>
            <a:ext cx="9100317" cy="24538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F598B5-200A-0EA9-CDF3-C4A53067C652}"/>
              </a:ext>
            </a:extLst>
          </p:cNvPr>
          <p:cNvSpPr txBox="1"/>
          <p:nvPr/>
        </p:nvSpPr>
        <p:spPr>
          <a:xfrm>
            <a:off x="3887539" y="4426972"/>
            <a:ext cx="4416915" cy="369332"/>
          </a:xfrm>
          <a:prstGeom prst="rect">
            <a:avLst/>
          </a:prstGeom>
          <a:noFill/>
        </p:spPr>
        <p:txBody>
          <a:bodyPr wrap="none" rtlCol="0">
            <a:spAutoFit/>
          </a:bodyPr>
          <a:lstStyle/>
          <a:p>
            <a:r>
              <a:rPr lang="en-IN" b="1" dirty="0">
                <a:solidFill>
                  <a:srgbClr val="6600FF"/>
                </a:solidFill>
              </a:rPr>
              <a:t>Figure. Components of Data Communication</a:t>
            </a:r>
          </a:p>
        </p:txBody>
      </p:sp>
    </p:spTree>
    <p:extLst>
      <p:ext uri="{BB962C8B-B14F-4D97-AF65-F5344CB8AC3E}">
        <p14:creationId xmlns:p14="http://schemas.microsoft.com/office/powerpoint/2010/main" val="3910255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Introduction (Contd.)</a:t>
            </a:r>
          </a:p>
        </p:txBody>
      </p:sp>
      <p:sp>
        <p:nvSpPr>
          <p:cNvPr id="3" name="Content Placeholder 2">
            <a:extLst>
              <a:ext uri="{FF2B5EF4-FFF2-40B4-BE49-F238E27FC236}">
                <a16:creationId xmlns:a16="http://schemas.microsoft.com/office/drawing/2014/main" id="{8598925C-9A7A-C257-724B-23546D354FC6}"/>
              </a:ext>
            </a:extLst>
          </p:cNvPr>
          <p:cNvSpPr>
            <a:spLocks noGrp="1"/>
          </p:cNvSpPr>
          <p:nvPr>
            <p:ph sz="half" idx="1"/>
          </p:nvPr>
        </p:nvSpPr>
        <p:spPr>
          <a:xfrm>
            <a:off x="568959" y="818264"/>
            <a:ext cx="11054080" cy="416881"/>
          </a:xfrm>
        </p:spPr>
        <p:txBody>
          <a:bodyPr>
            <a:normAutofit lnSpcReduction="10000"/>
          </a:bodyPr>
          <a:lstStyle/>
          <a:p>
            <a:pPr marL="0" indent="0" algn="just">
              <a:spcBef>
                <a:spcPts val="0"/>
              </a:spcBef>
              <a:spcAft>
                <a:spcPts val="600"/>
              </a:spcAft>
              <a:buNone/>
            </a:pPr>
            <a:r>
              <a:rPr lang="en-IN" b="1" dirty="0">
                <a:solidFill>
                  <a:srgbClr val="C00000"/>
                </a:solidFill>
              </a:rPr>
              <a:t>Networks and It’s Type</a:t>
            </a:r>
          </a:p>
        </p:txBody>
      </p:sp>
      <p:sp>
        <p:nvSpPr>
          <p:cNvPr id="5" name="TextBox 4">
            <a:extLst>
              <a:ext uri="{FF2B5EF4-FFF2-40B4-BE49-F238E27FC236}">
                <a16:creationId xmlns:a16="http://schemas.microsoft.com/office/drawing/2014/main" id="{6809BA85-B9F3-808A-4D69-20F0D3A1198F}"/>
              </a:ext>
            </a:extLst>
          </p:cNvPr>
          <p:cNvSpPr txBox="1"/>
          <p:nvPr/>
        </p:nvSpPr>
        <p:spPr>
          <a:xfrm>
            <a:off x="568958" y="1235145"/>
            <a:ext cx="11054080" cy="2354491"/>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200" b="1" dirty="0"/>
              <a:t>Definition</a:t>
            </a:r>
            <a:r>
              <a:rPr lang="en-US" sz="2200" dirty="0"/>
              <a:t>: Networks is </a:t>
            </a:r>
            <a:r>
              <a:rPr lang="en-US" sz="2200" dirty="0">
                <a:solidFill>
                  <a:srgbClr val="6600FF"/>
                </a:solidFill>
              </a:rPr>
              <a:t>interconnection of devices </a:t>
            </a:r>
            <a:r>
              <a:rPr lang="en-US" sz="2200" dirty="0"/>
              <a:t>that are </a:t>
            </a:r>
            <a:r>
              <a:rPr lang="en-US" sz="2200" dirty="0">
                <a:solidFill>
                  <a:srgbClr val="6600FF"/>
                </a:solidFill>
              </a:rPr>
              <a:t>able to communicate/ interact with other devices</a:t>
            </a:r>
          </a:p>
          <a:p>
            <a:pPr marL="285750" indent="-285750" algn="just">
              <a:spcAft>
                <a:spcPts val="600"/>
              </a:spcAft>
              <a:buFont typeface="Wingdings" panose="05000000000000000000" pitchFamily="2" charset="2"/>
              <a:buChar char="§"/>
            </a:pPr>
            <a:r>
              <a:rPr lang="en-US" sz="2200" dirty="0"/>
              <a:t>The device could be an </a:t>
            </a:r>
            <a:r>
              <a:rPr lang="en-US" sz="2200" dirty="0">
                <a:solidFill>
                  <a:srgbClr val="6600FF"/>
                </a:solidFill>
              </a:rPr>
              <a:t>end node </a:t>
            </a:r>
            <a:r>
              <a:rPr lang="en-US" sz="2200" dirty="0"/>
              <a:t>or a </a:t>
            </a:r>
            <a:r>
              <a:rPr lang="en-US" sz="2200" dirty="0">
                <a:solidFill>
                  <a:srgbClr val="6600FF"/>
                </a:solidFill>
              </a:rPr>
              <a:t>connecting device</a:t>
            </a:r>
          </a:p>
          <a:p>
            <a:pPr marL="285750" indent="-285750" algn="just">
              <a:spcAft>
                <a:spcPts val="600"/>
              </a:spcAft>
              <a:buFont typeface="Wingdings" panose="05000000000000000000" pitchFamily="2" charset="2"/>
              <a:buChar char="§"/>
            </a:pPr>
            <a:r>
              <a:rPr lang="en-US" sz="2200" dirty="0"/>
              <a:t>The example for the </a:t>
            </a:r>
            <a:r>
              <a:rPr lang="en-US" sz="2200" dirty="0">
                <a:solidFill>
                  <a:srgbClr val="6600FF"/>
                </a:solidFill>
              </a:rPr>
              <a:t>former is a computer system, mobile device, laptop, desktop, security system</a:t>
            </a:r>
            <a:r>
              <a:rPr lang="en-US" sz="2200" dirty="0"/>
              <a:t> etc. and </a:t>
            </a:r>
            <a:r>
              <a:rPr lang="en-US" sz="2200" dirty="0">
                <a:solidFill>
                  <a:srgbClr val="6600FF"/>
                </a:solidFill>
              </a:rPr>
              <a:t>example for latter is  a switch, router, gatewa</a:t>
            </a:r>
            <a:r>
              <a:rPr lang="en-US" sz="2200" dirty="0">
                <a:solidFill>
                  <a:srgbClr val="0000FF"/>
                </a:solidFill>
              </a:rPr>
              <a:t>ys</a:t>
            </a:r>
            <a:r>
              <a:rPr lang="en-US" sz="2200" dirty="0"/>
              <a:t> etc.</a:t>
            </a:r>
          </a:p>
          <a:p>
            <a:pPr marL="285750" indent="-285750" algn="just">
              <a:spcAft>
                <a:spcPts val="600"/>
              </a:spcAft>
              <a:buFont typeface="Wingdings" panose="05000000000000000000" pitchFamily="2" charset="2"/>
              <a:buChar char="§"/>
            </a:pPr>
            <a:r>
              <a:rPr lang="en-US" sz="2200" dirty="0"/>
              <a:t>The devices in the network are connected using a </a:t>
            </a:r>
            <a:r>
              <a:rPr lang="en-US" sz="2200" dirty="0">
                <a:solidFill>
                  <a:srgbClr val="0000FF"/>
                </a:solidFill>
              </a:rPr>
              <a:t>wired or wireless connections</a:t>
            </a:r>
            <a:endParaRPr lang="en-IN" sz="2200" dirty="0">
              <a:solidFill>
                <a:srgbClr val="0000FF"/>
              </a:solidFill>
            </a:endParaRPr>
          </a:p>
        </p:txBody>
      </p:sp>
      <p:sp>
        <p:nvSpPr>
          <p:cNvPr id="7" name="TextBox 6">
            <a:extLst>
              <a:ext uri="{FF2B5EF4-FFF2-40B4-BE49-F238E27FC236}">
                <a16:creationId xmlns:a16="http://schemas.microsoft.com/office/drawing/2014/main" id="{C9A1D1E6-E13C-ACB2-4978-E2336B08F6E3}"/>
              </a:ext>
            </a:extLst>
          </p:cNvPr>
          <p:cNvSpPr txBox="1"/>
          <p:nvPr/>
        </p:nvSpPr>
        <p:spPr>
          <a:xfrm>
            <a:off x="568958" y="3666580"/>
            <a:ext cx="11054079" cy="461665"/>
          </a:xfrm>
          <a:prstGeom prst="rect">
            <a:avLst/>
          </a:prstGeom>
          <a:noFill/>
        </p:spPr>
        <p:txBody>
          <a:bodyPr wrap="square">
            <a:spAutoFit/>
          </a:bodyPr>
          <a:lstStyle/>
          <a:p>
            <a:r>
              <a:rPr lang="en-IN" sz="2400" b="1" dirty="0">
                <a:solidFill>
                  <a:srgbClr val="C00000"/>
                </a:solidFill>
              </a:rPr>
              <a:t>Network</a:t>
            </a:r>
            <a:r>
              <a:rPr lang="en-IN" dirty="0"/>
              <a:t> </a:t>
            </a:r>
            <a:r>
              <a:rPr lang="en-IN" sz="2400" b="1" dirty="0">
                <a:solidFill>
                  <a:srgbClr val="C00000"/>
                </a:solidFill>
              </a:rPr>
              <a:t>Criteria</a:t>
            </a:r>
          </a:p>
        </p:txBody>
      </p:sp>
      <p:sp>
        <p:nvSpPr>
          <p:cNvPr id="9" name="TextBox 8">
            <a:extLst>
              <a:ext uri="{FF2B5EF4-FFF2-40B4-BE49-F238E27FC236}">
                <a16:creationId xmlns:a16="http://schemas.microsoft.com/office/drawing/2014/main" id="{E163A009-9A4C-9032-53CD-A325FDD58A83}"/>
              </a:ext>
            </a:extLst>
          </p:cNvPr>
          <p:cNvSpPr txBox="1"/>
          <p:nvPr/>
        </p:nvSpPr>
        <p:spPr>
          <a:xfrm>
            <a:off x="568958" y="4128245"/>
            <a:ext cx="11054079" cy="2277547"/>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t>A</a:t>
            </a:r>
            <a:r>
              <a:rPr lang="en-IN" dirty="0"/>
              <a:t> </a:t>
            </a:r>
            <a:r>
              <a:rPr lang="en-IN" sz="2200" dirty="0"/>
              <a:t>network must be able to meet a certain number of criteria such as </a:t>
            </a:r>
            <a:r>
              <a:rPr lang="en-IN" sz="2200" dirty="0">
                <a:solidFill>
                  <a:srgbClr val="6600FF"/>
                </a:solidFill>
              </a:rPr>
              <a:t>Performance, Reliability and Security</a:t>
            </a:r>
          </a:p>
          <a:p>
            <a:pPr marL="720725" lvl="1" indent="-365125" algn="just">
              <a:buFont typeface="Wingdings" panose="05000000000000000000" pitchFamily="2" charset="2"/>
              <a:buChar char="§"/>
            </a:pPr>
            <a:r>
              <a:rPr lang="en-IN" sz="2200" b="1" dirty="0">
                <a:solidFill>
                  <a:srgbClr val="CC0066"/>
                </a:solidFill>
              </a:rPr>
              <a:t>Performance</a:t>
            </a:r>
          </a:p>
          <a:p>
            <a:pPr marL="985838" lvl="1" indent="-273050" algn="just" defTabSz="538163">
              <a:spcAft>
                <a:spcPts val="600"/>
              </a:spcAft>
              <a:buFont typeface="Arial" panose="020B0604020202020204" pitchFamily="34" charset="0"/>
              <a:buChar char="•"/>
              <a:tabLst>
                <a:tab pos="803275" algn="l"/>
              </a:tabLst>
            </a:pPr>
            <a:r>
              <a:rPr lang="en-US" sz="2200" dirty="0"/>
              <a:t>Performance can be measured in </a:t>
            </a:r>
            <a:r>
              <a:rPr lang="en-US" sz="2200" dirty="0">
                <a:solidFill>
                  <a:srgbClr val="6600FF"/>
                </a:solidFill>
              </a:rPr>
              <a:t>transit time and response time</a:t>
            </a:r>
          </a:p>
          <a:p>
            <a:pPr marL="985838" lvl="1" indent="-273050" algn="just" defTabSz="538163">
              <a:buFont typeface="Arial" panose="020B0604020202020204" pitchFamily="34" charset="0"/>
              <a:buChar char="•"/>
              <a:tabLst>
                <a:tab pos="803275" algn="l"/>
              </a:tabLst>
            </a:pPr>
            <a:r>
              <a:rPr lang="en-US" sz="2200" dirty="0"/>
              <a:t>Transit time is the </a:t>
            </a:r>
            <a:r>
              <a:rPr lang="en-US" sz="2200" dirty="0">
                <a:solidFill>
                  <a:srgbClr val="6600FF"/>
                </a:solidFill>
              </a:rPr>
              <a:t>amount of time required for a message to travel from one device to another </a:t>
            </a:r>
            <a:r>
              <a:rPr lang="en-US" sz="2200" dirty="0"/>
              <a:t>and </a:t>
            </a:r>
            <a:r>
              <a:rPr lang="en-US" sz="2200" dirty="0">
                <a:solidFill>
                  <a:srgbClr val="6600FF"/>
                </a:solidFill>
              </a:rPr>
              <a:t>Response time is the elapsed time between an inquiry and a response</a:t>
            </a:r>
            <a:endParaRPr lang="en-IN" sz="2200" dirty="0">
              <a:solidFill>
                <a:srgbClr val="6600FF"/>
              </a:solidFill>
            </a:endParaRPr>
          </a:p>
        </p:txBody>
      </p:sp>
    </p:spTree>
    <p:extLst>
      <p:ext uri="{BB962C8B-B14F-4D97-AF65-F5344CB8AC3E}">
        <p14:creationId xmlns:p14="http://schemas.microsoft.com/office/powerpoint/2010/main" val="748984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Introduction (Contd.)</a:t>
            </a:r>
          </a:p>
        </p:txBody>
      </p:sp>
      <p:sp>
        <p:nvSpPr>
          <p:cNvPr id="9" name="TextBox 8">
            <a:extLst>
              <a:ext uri="{FF2B5EF4-FFF2-40B4-BE49-F238E27FC236}">
                <a16:creationId xmlns:a16="http://schemas.microsoft.com/office/drawing/2014/main" id="{E163A009-9A4C-9032-53CD-A325FDD58A83}"/>
              </a:ext>
            </a:extLst>
          </p:cNvPr>
          <p:cNvSpPr txBox="1"/>
          <p:nvPr/>
        </p:nvSpPr>
        <p:spPr>
          <a:xfrm>
            <a:off x="568959" y="897538"/>
            <a:ext cx="11054079" cy="5478423"/>
          </a:xfrm>
          <a:prstGeom prst="rect">
            <a:avLst/>
          </a:prstGeom>
          <a:noFill/>
        </p:spPr>
        <p:txBody>
          <a:bodyPr wrap="square">
            <a:spAutoFit/>
          </a:bodyPr>
          <a:lstStyle/>
          <a:p>
            <a:pPr marL="985838" lvl="1" indent="-265113" algn="just">
              <a:spcAft>
                <a:spcPts val="600"/>
              </a:spcAft>
              <a:buFont typeface="Arial" panose="020B0604020202020204" pitchFamily="34" charset="0"/>
              <a:buChar char="•"/>
            </a:pPr>
            <a:r>
              <a:rPr lang="en-US" sz="2200" dirty="0"/>
              <a:t>The </a:t>
            </a:r>
            <a:r>
              <a:rPr lang="en-US" sz="2200" dirty="0">
                <a:solidFill>
                  <a:srgbClr val="6600FF"/>
                </a:solidFill>
              </a:rPr>
              <a:t>performance of a network depends on a number of factors</a:t>
            </a:r>
            <a:r>
              <a:rPr lang="en-US" sz="2200" dirty="0"/>
              <a:t>, including the </a:t>
            </a:r>
            <a:r>
              <a:rPr lang="en-US" sz="2200" dirty="0">
                <a:solidFill>
                  <a:srgbClr val="6600FF"/>
                </a:solidFill>
              </a:rPr>
              <a:t>number of users</a:t>
            </a:r>
            <a:r>
              <a:rPr lang="en-US" sz="2200" dirty="0"/>
              <a:t>, the </a:t>
            </a:r>
            <a:r>
              <a:rPr lang="en-US" sz="2200" dirty="0">
                <a:solidFill>
                  <a:srgbClr val="6600FF"/>
                </a:solidFill>
              </a:rPr>
              <a:t>type of transmission medium</a:t>
            </a:r>
            <a:r>
              <a:rPr lang="en-US" sz="2200" dirty="0"/>
              <a:t>, the capabilities of the </a:t>
            </a:r>
            <a:r>
              <a:rPr lang="en-US" sz="2200" dirty="0">
                <a:solidFill>
                  <a:srgbClr val="6600FF"/>
                </a:solidFill>
              </a:rPr>
              <a:t>connected hardware</a:t>
            </a:r>
            <a:r>
              <a:rPr lang="en-US" sz="2200" dirty="0"/>
              <a:t>, and </a:t>
            </a:r>
            <a:r>
              <a:rPr lang="en-US" sz="2200" dirty="0">
                <a:solidFill>
                  <a:srgbClr val="6600FF"/>
                </a:solidFill>
              </a:rPr>
              <a:t>efficiency of the software</a:t>
            </a:r>
          </a:p>
          <a:p>
            <a:pPr marL="985838" lvl="1" indent="-265113" algn="just">
              <a:spcAft>
                <a:spcPts val="600"/>
              </a:spcAft>
              <a:buFont typeface="Arial" panose="020B0604020202020204" pitchFamily="34" charset="0"/>
              <a:buChar char="•"/>
            </a:pPr>
            <a:r>
              <a:rPr lang="en-US" sz="2200" dirty="0"/>
              <a:t>Performance is often evaluated by two networking metrics: </a:t>
            </a:r>
            <a:r>
              <a:rPr lang="en-US" sz="2200" dirty="0">
                <a:solidFill>
                  <a:srgbClr val="6600FF"/>
                </a:solidFill>
              </a:rPr>
              <a:t>throughput and delay</a:t>
            </a:r>
          </a:p>
          <a:p>
            <a:pPr marL="985838" lvl="1" indent="-265113" algn="just">
              <a:spcAft>
                <a:spcPts val="600"/>
              </a:spcAft>
              <a:buFont typeface="Arial" panose="020B0604020202020204" pitchFamily="34" charset="0"/>
              <a:buChar char="•"/>
            </a:pPr>
            <a:r>
              <a:rPr lang="en-US" sz="2200" dirty="0"/>
              <a:t>We often need </a:t>
            </a:r>
            <a:r>
              <a:rPr lang="en-US" sz="2200" dirty="0">
                <a:solidFill>
                  <a:srgbClr val="6600FF"/>
                </a:solidFill>
              </a:rPr>
              <a:t>high throughput and less delay</a:t>
            </a:r>
            <a:endParaRPr lang="en-US" sz="2200" dirty="0"/>
          </a:p>
          <a:p>
            <a:pPr marL="985838" lvl="1" indent="-265113" algn="just">
              <a:spcAft>
                <a:spcPts val="600"/>
              </a:spcAft>
              <a:buFont typeface="Arial" panose="020B0604020202020204" pitchFamily="34" charset="0"/>
              <a:buChar char="•"/>
            </a:pPr>
            <a:r>
              <a:rPr lang="en-US" sz="2200" dirty="0"/>
              <a:t>However, these two criteria are often contradictory. </a:t>
            </a:r>
            <a:r>
              <a:rPr lang="en-US" sz="2200" dirty="0">
                <a:solidFill>
                  <a:srgbClr val="6600FF"/>
                </a:solidFill>
              </a:rPr>
              <a:t>If we try to send more data to the network, we may increase throughput but we increase the delay because of traffic congestion in the network</a:t>
            </a:r>
            <a:r>
              <a:rPr lang="en-US" sz="2200" dirty="0"/>
              <a:t>. </a:t>
            </a:r>
            <a:endParaRPr lang="en-IN" sz="2200" dirty="0"/>
          </a:p>
          <a:p>
            <a:pPr marL="720725" lvl="1" indent="-365125" algn="just">
              <a:buFont typeface="Wingdings" panose="05000000000000000000" pitchFamily="2" charset="2"/>
              <a:buChar char="§"/>
            </a:pPr>
            <a:r>
              <a:rPr lang="en-IN" sz="2200" b="1" dirty="0">
                <a:solidFill>
                  <a:srgbClr val="CC0066"/>
                </a:solidFill>
              </a:rPr>
              <a:t>Reliability</a:t>
            </a:r>
          </a:p>
          <a:p>
            <a:pPr marL="893763" lvl="1" indent="-173038" algn="just">
              <a:buFont typeface="Arial" panose="020B0604020202020204" pitchFamily="34" charset="0"/>
              <a:buChar char="•"/>
            </a:pPr>
            <a:r>
              <a:rPr lang="en-US" sz="2200" dirty="0"/>
              <a:t>It is measured by the </a:t>
            </a:r>
            <a:r>
              <a:rPr lang="en-US" sz="2200" dirty="0">
                <a:solidFill>
                  <a:srgbClr val="6600FF"/>
                </a:solidFill>
              </a:rPr>
              <a:t>frequency of failure</a:t>
            </a:r>
            <a:r>
              <a:rPr lang="en-US" sz="2200" dirty="0"/>
              <a:t>, the </a:t>
            </a:r>
            <a:r>
              <a:rPr lang="en-US" sz="2200" dirty="0">
                <a:solidFill>
                  <a:srgbClr val="6600FF"/>
                </a:solidFill>
              </a:rPr>
              <a:t>time it takes a link to recover from a failure, and the network’s robustness in a catastrophe</a:t>
            </a:r>
            <a:endParaRPr lang="en-IN" sz="2200" dirty="0">
              <a:solidFill>
                <a:srgbClr val="6600FF"/>
              </a:solidFill>
            </a:endParaRPr>
          </a:p>
          <a:p>
            <a:pPr marL="720725" lvl="1" indent="-365125" algn="just">
              <a:buFont typeface="Wingdings" panose="05000000000000000000" pitchFamily="2" charset="2"/>
              <a:buChar char="§"/>
            </a:pPr>
            <a:r>
              <a:rPr lang="en-IN" sz="2200" b="1" dirty="0">
                <a:solidFill>
                  <a:srgbClr val="CC0066"/>
                </a:solidFill>
              </a:rPr>
              <a:t>Security</a:t>
            </a:r>
          </a:p>
          <a:p>
            <a:pPr marL="985838" lvl="1" indent="-273050" algn="just" defTabSz="538163">
              <a:spcAft>
                <a:spcPts val="600"/>
              </a:spcAft>
              <a:buFont typeface="Arial" panose="020B0604020202020204" pitchFamily="34" charset="0"/>
              <a:buChar char="•"/>
              <a:tabLst>
                <a:tab pos="803275" algn="l"/>
              </a:tabLst>
            </a:pPr>
            <a:r>
              <a:rPr lang="en-US" sz="2200" dirty="0"/>
              <a:t>It </a:t>
            </a:r>
            <a:r>
              <a:rPr lang="en-US" sz="2200" dirty="0">
                <a:solidFill>
                  <a:srgbClr val="6600FF"/>
                </a:solidFill>
              </a:rPr>
              <a:t>includes protecting data from unauthorized access, protecting data from damage and development</a:t>
            </a:r>
            <a:r>
              <a:rPr lang="en-US" sz="2200" dirty="0"/>
              <a:t>, and </a:t>
            </a:r>
            <a:r>
              <a:rPr lang="en-US" sz="2200" dirty="0">
                <a:solidFill>
                  <a:srgbClr val="6600FF"/>
                </a:solidFill>
              </a:rPr>
              <a:t>implementing policies and procedures for recovery from breaches and data losses </a:t>
            </a:r>
            <a:endParaRPr lang="en-IN" sz="2200" dirty="0">
              <a:solidFill>
                <a:srgbClr val="6600FF"/>
              </a:solidFill>
            </a:endParaRPr>
          </a:p>
        </p:txBody>
      </p:sp>
    </p:spTree>
    <p:extLst>
      <p:ext uri="{BB962C8B-B14F-4D97-AF65-F5344CB8AC3E}">
        <p14:creationId xmlns:p14="http://schemas.microsoft.com/office/powerpoint/2010/main" val="1165469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Introduction (Contd.)</a:t>
            </a:r>
          </a:p>
        </p:txBody>
      </p:sp>
      <p:sp>
        <p:nvSpPr>
          <p:cNvPr id="9" name="TextBox 8">
            <a:extLst>
              <a:ext uri="{FF2B5EF4-FFF2-40B4-BE49-F238E27FC236}">
                <a16:creationId xmlns:a16="http://schemas.microsoft.com/office/drawing/2014/main" id="{E163A009-9A4C-9032-53CD-A325FDD58A83}"/>
              </a:ext>
            </a:extLst>
          </p:cNvPr>
          <p:cNvSpPr txBox="1"/>
          <p:nvPr/>
        </p:nvSpPr>
        <p:spPr>
          <a:xfrm>
            <a:off x="558326" y="616715"/>
            <a:ext cx="11054079" cy="3554819"/>
          </a:xfrm>
          <a:prstGeom prst="rect">
            <a:avLst/>
          </a:prstGeom>
          <a:noFill/>
        </p:spPr>
        <p:txBody>
          <a:bodyPr wrap="square">
            <a:spAutoFit/>
          </a:bodyPr>
          <a:lstStyle/>
          <a:p>
            <a:pPr marL="0" lvl="1" algn="just">
              <a:spcAft>
                <a:spcPts val="600"/>
              </a:spcAft>
            </a:pPr>
            <a:r>
              <a:rPr lang="en-IN" sz="2400" b="1" dirty="0">
                <a:solidFill>
                  <a:srgbClr val="FF0000"/>
                </a:solidFill>
              </a:rPr>
              <a:t>Physical Structures</a:t>
            </a:r>
          </a:p>
          <a:p>
            <a:pPr marL="0" lvl="1" algn="just"/>
            <a:r>
              <a:rPr lang="en-US" sz="2200" dirty="0"/>
              <a:t>Network is formed by </a:t>
            </a:r>
            <a:r>
              <a:rPr lang="en-US" sz="2200" dirty="0">
                <a:solidFill>
                  <a:srgbClr val="6600FF"/>
                </a:solidFill>
              </a:rPr>
              <a:t>connecting various devices., these devices can be connected using</a:t>
            </a:r>
          </a:p>
          <a:p>
            <a:pPr lvl="1" indent="-457200" algn="just">
              <a:buFont typeface="+mj-lt"/>
              <a:buAutoNum type="arabicPeriod"/>
            </a:pPr>
            <a:r>
              <a:rPr lang="en-US" sz="2200" dirty="0">
                <a:solidFill>
                  <a:srgbClr val="6600FF"/>
                </a:solidFill>
              </a:rPr>
              <a:t>Point-to-Point Connection</a:t>
            </a:r>
          </a:p>
          <a:p>
            <a:pPr lvl="1" indent="-457200" algn="just">
              <a:spcAft>
                <a:spcPts val="600"/>
              </a:spcAft>
              <a:buFont typeface="+mj-lt"/>
              <a:buAutoNum type="arabicPeriod"/>
            </a:pPr>
            <a:r>
              <a:rPr lang="en-US" sz="2200" dirty="0">
                <a:solidFill>
                  <a:srgbClr val="6600FF"/>
                </a:solidFill>
              </a:rPr>
              <a:t>Multi-point Connection</a:t>
            </a:r>
          </a:p>
          <a:p>
            <a:pPr marL="342900" lvl="1" indent="-342900" algn="just">
              <a:spcAft>
                <a:spcPts val="600"/>
              </a:spcAft>
              <a:buFont typeface="Wingdings" panose="05000000000000000000" pitchFamily="2" charset="2"/>
              <a:buChar char="§"/>
            </a:pPr>
            <a:r>
              <a:rPr lang="en-US" sz="2300" b="1" dirty="0">
                <a:solidFill>
                  <a:srgbClr val="CC0066"/>
                </a:solidFill>
              </a:rPr>
              <a:t>Point to Point Connection</a:t>
            </a:r>
          </a:p>
          <a:p>
            <a:pPr marL="542925" lvl="1" indent="-180975" algn="just">
              <a:spcAft>
                <a:spcPts val="600"/>
              </a:spcAft>
              <a:buFont typeface="Arial" panose="020B0604020202020204" pitchFamily="34" charset="0"/>
              <a:buChar char="•"/>
            </a:pPr>
            <a:r>
              <a:rPr lang="en-US" sz="2200" dirty="0"/>
              <a:t>Provides a </a:t>
            </a:r>
            <a:r>
              <a:rPr lang="en-US" sz="2200" dirty="0">
                <a:solidFill>
                  <a:srgbClr val="6600FF"/>
                </a:solidFill>
              </a:rPr>
              <a:t>dedicated link between two devices</a:t>
            </a:r>
          </a:p>
          <a:p>
            <a:pPr marL="542925" lvl="1" indent="-180975" algn="just">
              <a:spcAft>
                <a:spcPts val="600"/>
              </a:spcAft>
              <a:buFont typeface="Arial" panose="020B0604020202020204" pitchFamily="34" charset="0"/>
              <a:buChar char="•"/>
            </a:pPr>
            <a:r>
              <a:rPr lang="en-US" sz="2200" dirty="0"/>
              <a:t>The </a:t>
            </a:r>
            <a:r>
              <a:rPr lang="en-US" sz="2200" dirty="0">
                <a:solidFill>
                  <a:srgbClr val="6600FF"/>
                </a:solidFill>
              </a:rPr>
              <a:t>entire capacity of the link is reserved for transmission between those two devices</a:t>
            </a:r>
          </a:p>
          <a:p>
            <a:pPr marL="542925" lvl="1" indent="-180975" algn="just">
              <a:spcAft>
                <a:spcPts val="600"/>
              </a:spcAft>
              <a:buFont typeface="Arial" panose="020B0604020202020204" pitchFamily="34" charset="0"/>
              <a:buChar char="•"/>
            </a:pPr>
            <a:r>
              <a:rPr lang="en-US" sz="2200" dirty="0"/>
              <a:t>Most </a:t>
            </a:r>
            <a:r>
              <a:rPr lang="en-US" sz="2200" dirty="0">
                <a:solidFill>
                  <a:srgbClr val="6600FF"/>
                </a:solidFill>
              </a:rPr>
              <a:t>point-to-point connections use an actual length of wire or cable to connect the two ends, but other options, such as microwave or satellite links, are also possible</a:t>
            </a:r>
            <a:r>
              <a:rPr lang="en-IN" sz="2200" dirty="0">
                <a:solidFill>
                  <a:srgbClr val="6600FF"/>
                </a:solidFill>
              </a:rPr>
              <a:t> </a:t>
            </a:r>
          </a:p>
        </p:txBody>
      </p:sp>
      <p:pic>
        <p:nvPicPr>
          <p:cNvPr id="2050" name="Picture 2" descr="McGraw-Hill©The McGraw-Hill Companies, Inc., 2004 Overview of Data  Communications and Networking UNIT I UNIT I. - ppt download">
            <a:extLst>
              <a:ext uri="{FF2B5EF4-FFF2-40B4-BE49-F238E27FC236}">
                <a16:creationId xmlns:a16="http://schemas.microsoft.com/office/drawing/2014/main" id="{B9099127-42B7-888A-58B2-2EB243917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445" b="24000"/>
          <a:stretch/>
        </p:blipFill>
        <p:spPr bwMode="auto">
          <a:xfrm>
            <a:off x="2998377" y="4157687"/>
            <a:ext cx="6200810" cy="2211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5D60A5-C65A-BD0E-1444-1A00831F925C}"/>
              </a:ext>
            </a:extLst>
          </p:cNvPr>
          <p:cNvSpPr txBox="1"/>
          <p:nvPr/>
        </p:nvSpPr>
        <p:spPr>
          <a:xfrm>
            <a:off x="4213205" y="6224893"/>
            <a:ext cx="3765583" cy="369332"/>
          </a:xfrm>
          <a:prstGeom prst="rect">
            <a:avLst/>
          </a:prstGeom>
          <a:noFill/>
        </p:spPr>
        <p:txBody>
          <a:bodyPr wrap="none" rtlCol="0">
            <a:spAutoFit/>
          </a:bodyPr>
          <a:lstStyle/>
          <a:p>
            <a:r>
              <a:rPr lang="en-IN" b="1" dirty="0">
                <a:solidFill>
                  <a:srgbClr val="6600FF"/>
                </a:solidFill>
              </a:rPr>
              <a:t>Figure. Point to Point Communication</a:t>
            </a:r>
          </a:p>
        </p:txBody>
      </p:sp>
    </p:spTree>
    <p:extLst>
      <p:ext uri="{BB962C8B-B14F-4D97-AF65-F5344CB8AC3E}">
        <p14:creationId xmlns:p14="http://schemas.microsoft.com/office/powerpoint/2010/main" val="2126014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Introduction (Contd.)</a:t>
            </a:r>
          </a:p>
        </p:txBody>
      </p:sp>
      <p:sp>
        <p:nvSpPr>
          <p:cNvPr id="9" name="TextBox 8">
            <a:extLst>
              <a:ext uri="{FF2B5EF4-FFF2-40B4-BE49-F238E27FC236}">
                <a16:creationId xmlns:a16="http://schemas.microsoft.com/office/drawing/2014/main" id="{E163A009-9A4C-9032-53CD-A325FDD58A83}"/>
              </a:ext>
            </a:extLst>
          </p:cNvPr>
          <p:cNvSpPr txBox="1"/>
          <p:nvPr/>
        </p:nvSpPr>
        <p:spPr>
          <a:xfrm>
            <a:off x="568959" y="897538"/>
            <a:ext cx="11054079" cy="1215717"/>
          </a:xfrm>
          <a:prstGeom prst="rect">
            <a:avLst/>
          </a:prstGeom>
          <a:noFill/>
        </p:spPr>
        <p:txBody>
          <a:bodyPr wrap="square">
            <a:spAutoFit/>
          </a:bodyPr>
          <a:lstStyle/>
          <a:p>
            <a:pPr marL="342900" lvl="1" indent="-342900" algn="just">
              <a:spcAft>
                <a:spcPts val="600"/>
              </a:spcAft>
              <a:buFont typeface="Wingdings" panose="05000000000000000000" pitchFamily="2" charset="2"/>
              <a:buChar char="§"/>
            </a:pPr>
            <a:r>
              <a:rPr lang="en-US" sz="2400" b="1" dirty="0">
                <a:solidFill>
                  <a:srgbClr val="CC0066"/>
                </a:solidFill>
              </a:rPr>
              <a:t>Multipoint Connection </a:t>
            </a:r>
          </a:p>
          <a:p>
            <a:pPr marL="630238" lvl="1" indent="-274638" algn="just">
              <a:spcAft>
                <a:spcPts val="600"/>
              </a:spcAft>
              <a:buFont typeface="Arial" panose="020B0604020202020204" pitchFamily="34" charset="0"/>
              <a:buChar char="•"/>
            </a:pPr>
            <a:r>
              <a:rPr lang="en-US" sz="2200" dirty="0"/>
              <a:t>A multipoint (also called multidrop) connection is one in which </a:t>
            </a:r>
            <a:r>
              <a:rPr lang="en-US" sz="2200" dirty="0">
                <a:solidFill>
                  <a:srgbClr val="0000FF"/>
                </a:solidFill>
              </a:rPr>
              <a:t>more than two specific devices share a single link</a:t>
            </a:r>
            <a:endParaRPr lang="en-IN" sz="2200" dirty="0"/>
          </a:p>
        </p:txBody>
      </p:sp>
      <p:sp>
        <p:nvSpPr>
          <p:cNvPr id="8" name="TextBox 7">
            <a:extLst>
              <a:ext uri="{FF2B5EF4-FFF2-40B4-BE49-F238E27FC236}">
                <a16:creationId xmlns:a16="http://schemas.microsoft.com/office/drawing/2014/main" id="{1B5D60A5-C65A-BD0E-1444-1A00831F925C}"/>
              </a:ext>
            </a:extLst>
          </p:cNvPr>
          <p:cNvSpPr txBox="1"/>
          <p:nvPr/>
        </p:nvSpPr>
        <p:spPr>
          <a:xfrm>
            <a:off x="4322980" y="5775796"/>
            <a:ext cx="3546035" cy="369332"/>
          </a:xfrm>
          <a:prstGeom prst="rect">
            <a:avLst/>
          </a:prstGeom>
          <a:noFill/>
        </p:spPr>
        <p:txBody>
          <a:bodyPr wrap="none" rtlCol="0">
            <a:spAutoFit/>
          </a:bodyPr>
          <a:lstStyle/>
          <a:p>
            <a:r>
              <a:rPr lang="en-IN" b="1" dirty="0">
                <a:solidFill>
                  <a:srgbClr val="6600FF"/>
                </a:solidFill>
              </a:rPr>
              <a:t>Figure. Multi-point Communication</a:t>
            </a:r>
          </a:p>
        </p:txBody>
      </p:sp>
      <p:pic>
        <p:nvPicPr>
          <p:cNvPr id="3074" name="Picture 2" descr="1 Network Concepts Rong Wang CGS3285 School of Computer Science University  of Central Florida Spring ppt download">
            <a:extLst>
              <a:ext uri="{FF2B5EF4-FFF2-40B4-BE49-F238E27FC236}">
                <a16:creationId xmlns:a16="http://schemas.microsoft.com/office/drawing/2014/main" id="{24E73FE3-ECBC-E466-471D-92B497F876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89" t="54963" b="9037"/>
          <a:stretch/>
        </p:blipFill>
        <p:spPr bwMode="auto">
          <a:xfrm>
            <a:off x="2474076" y="2387766"/>
            <a:ext cx="7243842" cy="3301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426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Introduction (Contd.)</a:t>
            </a:r>
          </a:p>
        </p:txBody>
      </p:sp>
      <p:sp>
        <p:nvSpPr>
          <p:cNvPr id="9" name="TextBox 8">
            <a:extLst>
              <a:ext uri="{FF2B5EF4-FFF2-40B4-BE49-F238E27FC236}">
                <a16:creationId xmlns:a16="http://schemas.microsoft.com/office/drawing/2014/main" id="{E163A009-9A4C-9032-53CD-A325FDD58A83}"/>
              </a:ext>
            </a:extLst>
          </p:cNvPr>
          <p:cNvSpPr txBox="1"/>
          <p:nvPr/>
        </p:nvSpPr>
        <p:spPr>
          <a:xfrm>
            <a:off x="545464" y="732908"/>
            <a:ext cx="11101071" cy="4093428"/>
          </a:xfrm>
          <a:prstGeom prst="rect">
            <a:avLst/>
          </a:prstGeom>
          <a:noFill/>
        </p:spPr>
        <p:txBody>
          <a:bodyPr wrap="square">
            <a:spAutoFit/>
          </a:bodyPr>
          <a:lstStyle/>
          <a:p>
            <a:pPr marL="0" lvl="1" algn="just">
              <a:spcAft>
                <a:spcPts val="600"/>
              </a:spcAft>
            </a:pPr>
            <a:r>
              <a:rPr lang="en-US" sz="2400" b="1" dirty="0">
                <a:solidFill>
                  <a:srgbClr val="C00000"/>
                </a:solidFill>
              </a:rPr>
              <a:t>Network Topologies</a:t>
            </a:r>
          </a:p>
          <a:p>
            <a:pPr marL="342900" lvl="1" indent="-342900" algn="just">
              <a:spcAft>
                <a:spcPts val="600"/>
              </a:spcAft>
              <a:buFont typeface="Wingdings" panose="05000000000000000000" pitchFamily="2" charset="2"/>
              <a:buChar char="§"/>
            </a:pPr>
            <a:r>
              <a:rPr lang="en-US" sz="2400" dirty="0"/>
              <a:t>The term </a:t>
            </a:r>
            <a:r>
              <a:rPr lang="en-US" sz="2400" dirty="0">
                <a:solidFill>
                  <a:srgbClr val="0000FF"/>
                </a:solidFill>
              </a:rPr>
              <a:t>physical topology refers to the way in which a network is laid out physically</a:t>
            </a:r>
            <a:r>
              <a:rPr lang="en-US" sz="2400" dirty="0"/>
              <a:t>. </a:t>
            </a:r>
            <a:r>
              <a:rPr lang="en-US" sz="2400" dirty="0">
                <a:solidFill>
                  <a:srgbClr val="0000FF"/>
                </a:solidFill>
              </a:rPr>
              <a:t>Two or more devices connect to a link; two or more links form a topology</a:t>
            </a:r>
          </a:p>
          <a:p>
            <a:pPr marL="342900" lvl="1" indent="-342900" algn="just">
              <a:spcAft>
                <a:spcPts val="600"/>
              </a:spcAft>
              <a:buFont typeface="Wingdings" panose="05000000000000000000" pitchFamily="2" charset="2"/>
              <a:buChar char="§"/>
            </a:pPr>
            <a:r>
              <a:rPr lang="en-US" sz="2400" dirty="0"/>
              <a:t>The </a:t>
            </a:r>
            <a:r>
              <a:rPr lang="en-US" sz="2400" dirty="0">
                <a:solidFill>
                  <a:srgbClr val="0000FF"/>
                </a:solidFill>
              </a:rPr>
              <a:t>topology of a network is the geometric representation of the relationship of all the links and linking devices </a:t>
            </a:r>
            <a:r>
              <a:rPr lang="en-US" sz="2400" dirty="0"/>
              <a:t>(usually called nodes) to one another. </a:t>
            </a:r>
          </a:p>
          <a:p>
            <a:pPr marL="342900" lvl="1" indent="-342900" algn="just">
              <a:spcAft>
                <a:spcPts val="600"/>
              </a:spcAft>
              <a:buFont typeface="Wingdings" panose="05000000000000000000" pitchFamily="2" charset="2"/>
              <a:buChar char="§"/>
            </a:pPr>
            <a:r>
              <a:rPr lang="en-US" sz="2400" dirty="0"/>
              <a:t>There are </a:t>
            </a:r>
            <a:r>
              <a:rPr lang="en-US" sz="2400" dirty="0">
                <a:solidFill>
                  <a:srgbClr val="0000FF"/>
                </a:solidFill>
              </a:rPr>
              <a:t>four basic topologies </a:t>
            </a:r>
            <a:r>
              <a:rPr lang="en-US" sz="2400" dirty="0"/>
              <a:t>possible</a:t>
            </a:r>
          </a:p>
          <a:p>
            <a:pPr marL="630238" lvl="2" indent="-274638" algn="just">
              <a:buFont typeface="Arial" panose="020B0604020202020204" pitchFamily="34" charset="0"/>
              <a:buChar char="•"/>
            </a:pPr>
            <a:r>
              <a:rPr lang="en-US" sz="2400" dirty="0">
                <a:solidFill>
                  <a:srgbClr val="6600FF"/>
                </a:solidFill>
              </a:rPr>
              <a:t>Mesh</a:t>
            </a:r>
          </a:p>
          <a:p>
            <a:pPr marL="630238" lvl="2" indent="-274638" algn="just">
              <a:buFont typeface="Arial" panose="020B0604020202020204" pitchFamily="34" charset="0"/>
              <a:buChar char="•"/>
            </a:pPr>
            <a:r>
              <a:rPr lang="en-US" sz="2400" dirty="0">
                <a:solidFill>
                  <a:srgbClr val="6600FF"/>
                </a:solidFill>
              </a:rPr>
              <a:t>Star</a:t>
            </a:r>
          </a:p>
          <a:p>
            <a:pPr marL="630238" lvl="2" indent="-274638" algn="just">
              <a:buFont typeface="Arial" panose="020B0604020202020204" pitchFamily="34" charset="0"/>
              <a:buChar char="•"/>
            </a:pPr>
            <a:r>
              <a:rPr lang="en-US" sz="2400" dirty="0">
                <a:solidFill>
                  <a:srgbClr val="6600FF"/>
                </a:solidFill>
              </a:rPr>
              <a:t>Bus, and </a:t>
            </a:r>
          </a:p>
          <a:p>
            <a:pPr marL="630238" lvl="2" indent="-274638" algn="just">
              <a:buFont typeface="Arial" panose="020B0604020202020204" pitchFamily="34" charset="0"/>
              <a:buChar char="•"/>
            </a:pPr>
            <a:r>
              <a:rPr lang="en-US" sz="2400" dirty="0">
                <a:solidFill>
                  <a:srgbClr val="6600FF"/>
                </a:solidFill>
              </a:rPr>
              <a:t>Ring</a:t>
            </a:r>
            <a:endParaRPr lang="en-IN" sz="2400" dirty="0">
              <a:solidFill>
                <a:srgbClr val="6600FF"/>
              </a:solidFill>
            </a:endParaRPr>
          </a:p>
        </p:txBody>
      </p:sp>
    </p:spTree>
    <p:extLst>
      <p:ext uri="{BB962C8B-B14F-4D97-AF65-F5344CB8AC3E}">
        <p14:creationId xmlns:p14="http://schemas.microsoft.com/office/powerpoint/2010/main" val="3348619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Introduction (Contd.)</a:t>
            </a:r>
          </a:p>
        </p:txBody>
      </p:sp>
      <p:sp>
        <p:nvSpPr>
          <p:cNvPr id="9" name="TextBox 8">
            <a:extLst>
              <a:ext uri="{FF2B5EF4-FFF2-40B4-BE49-F238E27FC236}">
                <a16:creationId xmlns:a16="http://schemas.microsoft.com/office/drawing/2014/main" id="{E163A009-9A4C-9032-53CD-A325FDD58A83}"/>
              </a:ext>
            </a:extLst>
          </p:cNvPr>
          <p:cNvSpPr txBox="1"/>
          <p:nvPr/>
        </p:nvSpPr>
        <p:spPr>
          <a:xfrm>
            <a:off x="568959" y="785750"/>
            <a:ext cx="11054079" cy="877163"/>
          </a:xfrm>
          <a:prstGeom prst="rect">
            <a:avLst/>
          </a:prstGeom>
          <a:noFill/>
        </p:spPr>
        <p:txBody>
          <a:bodyPr wrap="square">
            <a:spAutoFit/>
          </a:bodyPr>
          <a:lstStyle/>
          <a:p>
            <a:pPr marL="342900" lvl="1" indent="-342900" algn="just">
              <a:spcAft>
                <a:spcPts val="600"/>
              </a:spcAft>
              <a:buFont typeface="Wingdings" panose="05000000000000000000" pitchFamily="2" charset="2"/>
              <a:buChar char="§"/>
            </a:pPr>
            <a:r>
              <a:rPr lang="en-US" sz="2400" b="1" dirty="0">
                <a:solidFill>
                  <a:srgbClr val="CC0066"/>
                </a:solidFill>
              </a:rPr>
              <a:t>Mesh Topology</a:t>
            </a:r>
          </a:p>
          <a:p>
            <a:pPr marL="538163" lvl="1" indent="-182563" algn="just">
              <a:spcAft>
                <a:spcPts val="600"/>
              </a:spcAft>
              <a:buFont typeface="Wingdings" panose="05000000000000000000" pitchFamily="2" charset="2"/>
              <a:buChar char="§"/>
            </a:pPr>
            <a:r>
              <a:rPr lang="en-US" sz="2200" dirty="0">
                <a:solidFill>
                  <a:schemeClr val="tx1">
                    <a:lumMod val="95000"/>
                    <a:lumOff val="5000"/>
                  </a:schemeClr>
                </a:solidFill>
              </a:rPr>
              <a:t>In a mesh topology, </a:t>
            </a:r>
            <a:r>
              <a:rPr lang="en-US" sz="2200" dirty="0">
                <a:solidFill>
                  <a:srgbClr val="0000FF"/>
                </a:solidFill>
              </a:rPr>
              <a:t>every device has a dedicated point-to-point link to every other device</a:t>
            </a:r>
            <a:endParaRPr lang="en-IN" sz="2200" dirty="0">
              <a:solidFill>
                <a:srgbClr val="0000FF"/>
              </a:solidFill>
            </a:endParaRPr>
          </a:p>
        </p:txBody>
      </p:sp>
      <p:pic>
        <p:nvPicPr>
          <p:cNvPr id="4098" name="Picture 2" descr="Network Basics and Concepts - ppt video online download">
            <a:extLst>
              <a:ext uri="{FF2B5EF4-FFF2-40B4-BE49-F238E27FC236}">
                <a16:creationId xmlns:a16="http://schemas.microsoft.com/office/drawing/2014/main" id="{90A8A1D1-C121-E588-44A6-88069BA63F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00" t="46666" r="17611" b="2277"/>
          <a:stretch/>
        </p:blipFill>
        <p:spPr bwMode="auto">
          <a:xfrm>
            <a:off x="8052604" y="1638051"/>
            <a:ext cx="3219916" cy="21333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E9991A-40EC-A31B-85CE-1ECDA861C26A}"/>
              </a:ext>
            </a:extLst>
          </p:cNvPr>
          <p:cNvSpPr txBox="1"/>
          <p:nvPr/>
        </p:nvSpPr>
        <p:spPr>
          <a:xfrm>
            <a:off x="919480" y="1638051"/>
            <a:ext cx="6314438" cy="4921347"/>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n-IN" sz="2200" b="1" dirty="0">
                <a:solidFill>
                  <a:schemeClr val="tx1">
                    <a:lumMod val="95000"/>
                    <a:lumOff val="5000"/>
                  </a:schemeClr>
                </a:solidFill>
              </a:rPr>
              <a:t>Properties</a:t>
            </a:r>
          </a:p>
          <a:p>
            <a:pPr marL="538163" indent="-274638" algn="just">
              <a:spcAft>
                <a:spcPts val="300"/>
              </a:spcAft>
              <a:buFont typeface="Arial" panose="020B0604020202020204" pitchFamily="34" charset="0"/>
              <a:buChar char="•"/>
            </a:pPr>
            <a:r>
              <a:rPr lang="en-US" sz="2110" dirty="0">
                <a:solidFill>
                  <a:schemeClr val="tx1">
                    <a:lumMod val="95000"/>
                    <a:lumOff val="5000"/>
                  </a:schemeClr>
                </a:solidFill>
              </a:rPr>
              <a:t>A </a:t>
            </a:r>
            <a:r>
              <a:rPr lang="en-US" sz="2110" dirty="0">
                <a:solidFill>
                  <a:srgbClr val="0000FF"/>
                </a:solidFill>
              </a:rPr>
              <a:t>dedicated link carries data between two devices </a:t>
            </a:r>
            <a:r>
              <a:rPr lang="en-US" sz="2110" dirty="0">
                <a:solidFill>
                  <a:schemeClr val="tx1">
                    <a:lumMod val="95000"/>
                    <a:lumOff val="5000"/>
                  </a:schemeClr>
                </a:solidFill>
              </a:rPr>
              <a:t>only, thus provides high reliability. </a:t>
            </a:r>
          </a:p>
          <a:p>
            <a:pPr marL="538163" indent="-274638" algn="just">
              <a:spcAft>
                <a:spcPts val="300"/>
              </a:spcAft>
              <a:buFont typeface="Arial" panose="020B0604020202020204" pitchFamily="34" charset="0"/>
              <a:buChar char="•"/>
            </a:pPr>
            <a:r>
              <a:rPr lang="en-US" sz="2110" dirty="0">
                <a:solidFill>
                  <a:schemeClr val="tx1">
                    <a:lumMod val="95000"/>
                    <a:lumOff val="5000"/>
                  </a:schemeClr>
                </a:solidFill>
              </a:rPr>
              <a:t>A </a:t>
            </a:r>
            <a:r>
              <a:rPr lang="en-US" sz="2110" dirty="0">
                <a:solidFill>
                  <a:srgbClr val="0000FF"/>
                </a:solidFill>
              </a:rPr>
              <a:t>mesh topology is </a:t>
            </a:r>
            <a:r>
              <a:rPr lang="en-US" sz="2110" dirty="0"/>
              <a:t>robust-If one link becomes unusable, it does not incapacitate the entire system</a:t>
            </a:r>
            <a:r>
              <a:rPr lang="en-US" sz="2110" dirty="0">
                <a:solidFill>
                  <a:schemeClr val="tx1">
                    <a:lumMod val="95000"/>
                    <a:lumOff val="5000"/>
                  </a:schemeClr>
                </a:solidFill>
              </a:rPr>
              <a:t> </a:t>
            </a:r>
          </a:p>
          <a:p>
            <a:pPr marL="538163" indent="-274638" algn="just">
              <a:spcAft>
                <a:spcPts val="300"/>
              </a:spcAft>
              <a:buFont typeface="Arial" panose="020B0604020202020204" pitchFamily="34" charset="0"/>
              <a:buChar char="•"/>
            </a:pPr>
            <a:r>
              <a:rPr lang="en-US" sz="2110" dirty="0">
                <a:solidFill>
                  <a:schemeClr val="tx1">
                    <a:lumMod val="95000"/>
                    <a:lumOff val="5000"/>
                  </a:schemeClr>
                </a:solidFill>
              </a:rPr>
              <a:t>Provides </a:t>
            </a:r>
            <a:r>
              <a:rPr lang="en-US" sz="2110" dirty="0">
                <a:solidFill>
                  <a:srgbClr val="0000FF"/>
                </a:solidFill>
              </a:rPr>
              <a:t>privacy and data security- </a:t>
            </a:r>
            <a:r>
              <a:rPr lang="en-US" sz="2110" dirty="0"/>
              <a:t>When every message travels along a dedicated line, only the </a:t>
            </a:r>
            <a:r>
              <a:rPr lang="en-US" sz="2110" dirty="0">
                <a:solidFill>
                  <a:schemeClr val="tx1">
                    <a:lumMod val="95000"/>
                    <a:lumOff val="5000"/>
                  </a:schemeClr>
                </a:solidFill>
              </a:rPr>
              <a:t>intended recipient sees it. </a:t>
            </a:r>
          </a:p>
          <a:p>
            <a:pPr marL="538163" indent="-274638" algn="just">
              <a:spcAft>
                <a:spcPts val="300"/>
              </a:spcAft>
              <a:buFont typeface="Arial" panose="020B0604020202020204" pitchFamily="34" charset="0"/>
              <a:buChar char="•"/>
            </a:pPr>
            <a:r>
              <a:rPr lang="en-US" sz="2110" dirty="0">
                <a:solidFill>
                  <a:schemeClr val="tx1">
                    <a:lumMod val="95000"/>
                    <a:lumOff val="5000"/>
                  </a:schemeClr>
                </a:solidFill>
              </a:rPr>
              <a:t>Point-to-point links make </a:t>
            </a:r>
            <a:r>
              <a:rPr lang="en-US" sz="2110" dirty="0">
                <a:solidFill>
                  <a:srgbClr val="0000FF"/>
                </a:solidFill>
              </a:rPr>
              <a:t>fault identification and fault isolation easy. </a:t>
            </a:r>
          </a:p>
          <a:p>
            <a:pPr marL="538163" indent="-274638" algn="just">
              <a:spcAft>
                <a:spcPts val="300"/>
              </a:spcAft>
              <a:buFont typeface="Arial" panose="020B0604020202020204" pitchFamily="34" charset="0"/>
              <a:buChar char="•"/>
            </a:pPr>
            <a:r>
              <a:rPr lang="en-US" sz="2110" dirty="0">
                <a:solidFill>
                  <a:schemeClr val="tx1">
                    <a:lumMod val="95000"/>
                    <a:lumOff val="5000"/>
                  </a:schemeClr>
                </a:solidFill>
              </a:rPr>
              <a:t>Requires </a:t>
            </a:r>
            <a:r>
              <a:rPr lang="en-US" sz="2110" dirty="0">
                <a:solidFill>
                  <a:srgbClr val="0000FF"/>
                </a:solidFill>
              </a:rPr>
              <a:t>more amount of cabling and I/O ports</a:t>
            </a:r>
            <a:r>
              <a:rPr lang="en-US" sz="2110" dirty="0">
                <a:solidFill>
                  <a:schemeClr val="tx1">
                    <a:lumMod val="95000"/>
                    <a:lumOff val="5000"/>
                  </a:schemeClr>
                </a:solidFill>
              </a:rPr>
              <a:t>. </a:t>
            </a:r>
          </a:p>
          <a:p>
            <a:pPr marL="538163" indent="-274638" algn="just">
              <a:spcAft>
                <a:spcPts val="300"/>
              </a:spcAft>
              <a:buFont typeface="Arial" panose="020B0604020202020204" pitchFamily="34" charset="0"/>
              <a:buChar char="•"/>
            </a:pPr>
            <a:r>
              <a:rPr lang="en-US" sz="2110" dirty="0">
                <a:solidFill>
                  <a:schemeClr val="tx1">
                    <a:lumMod val="95000"/>
                    <a:lumOff val="5000"/>
                  </a:schemeClr>
                </a:solidFill>
              </a:rPr>
              <a:t>Hence laying down the</a:t>
            </a:r>
            <a:r>
              <a:rPr lang="en-US" sz="2110" dirty="0">
                <a:solidFill>
                  <a:srgbClr val="0000FF"/>
                </a:solidFill>
              </a:rPr>
              <a:t> network in mesh topology is expensive</a:t>
            </a:r>
            <a:r>
              <a:rPr lang="en-US" sz="2110" dirty="0">
                <a:solidFill>
                  <a:schemeClr val="tx1">
                    <a:lumMod val="95000"/>
                    <a:lumOff val="5000"/>
                  </a:schemeClr>
                </a:solidFill>
              </a:rPr>
              <a:t>. </a:t>
            </a:r>
            <a:endParaRPr lang="en-IN" sz="2110" dirty="0">
              <a:solidFill>
                <a:schemeClr val="tx1">
                  <a:lumMod val="95000"/>
                  <a:lumOff val="5000"/>
                </a:schemeClr>
              </a:solidFill>
            </a:endParaRPr>
          </a:p>
        </p:txBody>
      </p:sp>
      <p:sp>
        <p:nvSpPr>
          <p:cNvPr id="5" name="TextBox 4">
            <a:extLst>
              <a:ext uri="{FF2B5EF4-FFF2-40B4-BE49-F238E27FC236}">
                <a16:creationId xmlns:a16="http://schemas.microsoft.com/office/drawing/2014/main" id="{37079F2C-EADA-5CCE-9D54-CE3A87A7E85C}"/>
              </a:ext>
            </a:extLst>
          </p:cNvPr>
          <p:cNvSpPr txBox="1"/>
          <p:nvPr/>
        </p:nvSpPr>
        <p:spPr>
          <a:xfrm>
            <a:off x="7584439" y="4140773"/>
            <a:ext cx="3937000" cy="2439129"/>
          </a:xfrm>
          <a:prstGeom prst="rect">
            <a:avLst/>
          </a:prstGeom>
          <a:noFill/>
        </p:spPr>
        <p:txBody>
          <a:bodyPr wrap="square">
            <a:spAutoFit/>
          </a:bodyPr>
          <a:lstStyle/>
          <a:p>
            <a:pPr marL="285750" indent="-285750">
              <a:spcAft>
                <a:spcPts val="600"/>
              </a:spcAft>
              <a:buFont typeface="Wingdings" panose="05000000000000000000" pitchFamily="2" charset="2"/>
              <a:buChar char="§"/>
            </a:pPr>
            <a:r>
              <a:rPr lang="en-IN" sz="2150" b="1" dirty="0">
                <a:solidFill>
                  <a:schemeClr val="tx1">
                    <a:lumMod val="95000"/>
                    <a:lumOff val="5000"/>
                  </a:schemeClr>
                </a:solidFill>
              </a:rPr>
              <a:t>Applications</a:t>
            </a:r>
          </a:p>
          <a:p>
            <a:pPr marL="263525" algn="just"/>
            <a:r>
              <a:rPr lang="en-US" sz="2100" dirty="0">
                <a:solidFill>
                  <a:schemeClr val="tx1">
                    <a:lumMod val="95000"/>
                    <a:lumOff val="5000"/>
                  </a:schemeClr>
                </a:solidFill>
              </a:rPr>
              <a:t>Used in backbone networks, for example-  </a:t>
            </a:r>
            <a:r>
              <a:rPr lang="en-US" sz="2100" dirty="0">
                <a:solidFill>
                  <a:srgbClr val="0000FF"/>
                </a:solidFill>
              </a:rPr>
              <a:t>connection of telephone regional offices in which each regional office needs to be connected to every other regional office</a:t>
            </a:r>
            <a:endParaRPr lang="en-IN" sz="2100" dirty="0">
              <a:solidFill>
                <a:srgbClr val="0000FF"/>
              </a:solidFill>
            </a:endParaRPr>
          </a:p>
        </p:txBody>
      </p:sp>
      <p:sp>
        <p:nvSpPr>
          <p:cNvPr id="6" name="TextBox 5">
            <a:extLst>
              <a:ext uri="{FF2B5EF4-FFF2-40B4-BE49-F238E27FC236}">
                <a16:creationId xmlns:a16="http://schemas.microsoft.com/office/drawing/2014/main" id="{5B0DB563-65BB-45DD-2979-7185B25E52F4}"/>
              </a:ext>
            </a:extLst>
          </p:cNvPr>
          <p:cNvSpPr txBox="1"/>
          <p:nvPr/>
        </p:nvSpPr>
        <p:spPr>
          <a:xfrm>
            <a:off x="8052604" y="3771441"/>
            <a:ext cx="3050110" cy="369332"/>
          </a:xfrm>
          <a:prstGeom prst="rect">
            <a:avLst/>
          </a:prstGeom>
          <a:noFill/>
        </p:spPr>
        <p:txBody>
          <a:bodyPr wrap="square" rtlCol="0">
            <a:spAutoFit/>
          </a:bodyPr>
          <a:lstStyle/>
          <a:p>
            <a:pPr algn="ctr"/>
            <a:r>
              <a:rPr lang="en-IN" b="1" dirty="0">
                <a:solidFill>
                  <a:srgbClr val="6600FF"/>
                </a:solidFill>
              </a:rPr>
              <a:t>Figure. Mesh Topology</a:t>
            </a:r>
          </a:p>
        </p:txBody>
      </p:sp>
    </p:spTree>
    <p:extLst>
      <p:ext uri="{BB962C8B-B14F-4D97-AF65-F5344CB8AC3E}">
        <p14:creationId xmlns:p14="http://schemas.microsoft.com/office/powerpoint/2010/main" val="1679399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Introduction (Contd.)</a:t>
            </a:r>
          </a:p>
        </p:txBody>
      </p:sp>
      <p:sp>
        <p:nvSpPr>
          <p:cNvPr id="9" name="TextBox 8">
            <a:extLst>
              <a:ext uri="{FF2B5EF4-FFF2-40B4-BE49-F238E27FC236}">
                <a16:creationId xmlns:a16="http://schemas.microsoft.com/office/drawing/2014/main" id="{E163A009-9A4C-9032-53CD-A325FDD58A83}"/>
              </a:ext>
            </a:extLst>
          </p:cNvPr>
          <p:cNvSpPr txBox="1"/>
          <p:nvPr/>
        </p:nvSpPr>
        <p:spPr>
          <a:xfrm>
            <a:off x="568959" y="720202"/>
            <a:ext cx="11054079" cy="1215717"/>
          </a:xfrm>
          <a:prstGeom prst="rect">
            <a:avLst/>
          </a:prstGeom>
          <a:noFill/>
        </p:spPr>
        <p:txBody>
          <a:bodyPr wrap="square">
            <a:spAutoFit/>
          </a:bodyPr>
          <a:lstStyle/>
          <a:p>
            <a:pPr marL="342900" lvl="1" indent="-342900" algn="just">
              <a:spcAft>
                <a:spcPts val="600"/>
              </a:spcAft>
              <a:buFont typeface="Wingdings" panose="05000000000000000000" pitchFamily="2" charset="2"/>
              <a:buChar char="§"/>
            </a:pPr>
            <a:r>
              <a:rPr lang="en-US" sz="2400" b="1" dirty="0">
                <a:solidFill>
                  <a:srgbClr val="CC0066"/>
                </a:solidFill>
              </a:rPr>
              <a:t>Star Topology</a:t>
            </a:r>
          </a:p>
          <a:p>
            <a:pPr marL="630238" lvl="1" indent="-274638" algn="just">
              <a:spcAft>
                <a:spcPts val="600"/>
              </a:spcAft>
              <a:buFont typeface="Wingdings" panose="05000000000000000000" pitchFamily="2" charset="2"/>
              <a:buChar char="§"/>
            </a:pPr>
            <a:r>
              <a:rPr lang="en-US" sz="2200" dirty="0">
                <a:solidFill>
                  <a:schemeClr val="tx1">
                    <a:lumMod val="95000"/>
                    <a:lumOff val="5000"/>
                  </a:schemeClr>
                </a:solidFill>
              </a:rPr>
              <a:t>In a star topology, </a:t>
            </a:r>
            <a:r>
              <a:rPr lang="en-US" sz="2200" dirty="0">
                <a:solidFill>
                  <a:srgbClr val="0000FF"/>
                </a:solidFill>
              </a:rPr>
              <a:t>each device has a dedicated point-to-point link only to a central controller, usually called a Hub</a:t>
            </a:r>
            <a:endParaRPr lang="en-IN" sz="2200" dirty="0">
              <a:solidFill>
                <a:srgbClr val="0000FF"/>
              </a:solidFill>
            </a:endParaRPr>
          </a:p>
        </p:txBody>
      </p:sp>
      <p:sp>
        <p:nvSpPr>
          <p:cNvPr id="3" name="TextBox 2">
            <a:extLst>
              <a:ext uri="{FF2B5EF4-FFF2-40B4-BE49-F238E27FC236}">
                <a16:creationId xmlns:a16="http://schemas.microsoft.com/office/drawing/2014/main" id="{86E9991A-40EC-A31B-85CE-1ECDA861C26A}"/>
              </a:ext>
            </a:extLst>
          </p:cNvPr>
          <p:cNvSpPr txBox="1"/>
          <p:nvPr/>
        </p:nvSpPr>
        <p:spPr>
          <a:xfrm>
            <a:off x="917412" y="1946552"/>
            <a:ext cx="6032500" cy="4539704"/>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n-IN" sz="2200" b="1" dirty="0">
                <a:solidFill>
                  <a:schemeClr val="tx1">
                    <a:lumMod val="95000"/>
                    <a:lumOff val="5000"/>
                  </a:schemeClr>
                </a:solidFill>
              </a:rPr>
              <a:t>Properties</a:t>
            </a:r>
          </a:p>
          <a:p>
            <a:pPr marL="538163" indent="-274638" algn="just">
              <a:spcAft>
                <a:spcPts val="600"/>
              </a:spcAft>
              <a:buFont typeface="Arial" panose="020B0604020202020204" pitchFamily="34" charset="0"/>
              <a:buChar char="•"/>
            </a:pPr>
            <a:r>
              <a:rPr lang="en-US" sz="2200" dirty="0">
                <a:solidFill>
                  <a:schemeClr val="tx1">
                    <a:lumMod val="95000"/>
                    <a:lumOff val="5000"/>
                  </a:schemeClr>
                </a:solidFill>
              </a:rPr>
              <a:t>Does </a:t>
            </a:r>
            <a:r>
              <a:rPr lang="en-US" sz="2200" dirty="0">
                <a:solidFill>
                  <a:srgbClr val="0000FF"/>
                </a:solidFill>
              </a:rPr>
              <a:t>not allow direct data transfer between devices</a:t>
            </a:r>
            <a:endParaRPr lang="en-US" sz="2200" dirty="0">
              <a:solidFill>
                <a:schemeClr val="tx1">
                  <a:lumMod val="95000"/>
                  <a:lumOff val="5000"/>
                </a:schemeClr>
              </a:solidFill>
            </a:endParaRPr>
          </a:p>
          <a:p>
            <a:pPr marL="538163" indent="-274638" algn="just">
              <a:spcAft>
                <a:spcPts val="600"/>
              </a:spcAft>
              <a:buFont typeface="Arial" panose="020B0604020202020204" pitchFamily="34" charset="0"/>
              <a:buChar char="•"/>
            </a:pPr>
            <a:r>
              <a:rPr lang="en-US" sz="2200" dirty="0">
                <a:solidFill>
                  <a:schemeClr val="tx1">
                    <a:lumMod val="95000"/>
                    <a:lumOff val="5000"/>
                  </a:schemeClr>
                </a:solidFill>
              </a:rPr>
              <a:t>The </a:t>
            </a:r>
            <a:r>
              <a:rPr lang="en-US" sz="2200" dirty="0">
                <a:solidFill>
                  <a:srgbClr val="0000FF"/>
                </a:solidFill>
              </a:rPr>
              <a:t>central controller acts as an exchange</a:t>
            </a:r>
          </a:p>
          <a:p>
            <a:pPr marL="538163" indent="-274638" algn="just">
              <a:spcAft>
                <a:spcPts val="600"/>
              </a:spcAft>
              <a:buFont typeface="Arial" panose="020B0604020202020204" pitchFamily="34" charset="0"/>
              <a:buChar char="•"/>
            </a:pPr>
            <a:r>
              <a:rPr lang="en-US" sz="2200" dirty="0">
                <a:solidFill>
                  <a:schemeClr val="tx1">
                    <a:lumMod val="95000"/>
                    <a:lumOff val="5000"/>
                  </a:schemeClr>
                </a:solidFill>
              </a:rPr>
              <a:t>Less expensive than mesh topology and </a:t>
            </a:r>
            <a:r>
              <a:rPr lang="en-US" sz="2200" dirty="0">
                <a:solidFill>
                  <a:srgbClr val="0000FF"/>
                </a:solidFill>
              </a:rPr>
              <a:t>it is easy to install and reconfigure</a:t>
            </a:r>
            <a:endParaRPr lang="en-US" sz="2200" dirty="0">
              <a:solidFill>
                <a:schemeClr val="tx1">
                  <a:lumMod val="95000"/>
                  <a:lumOff val="5000"/>
                </a:schemeClr>
              </a:solidFill>
            </a:endParaRPr>
          </a:p>
          <a:p>
            <a:pPr marL="538163" indent="-274638" algn="just">
              <a:spcAft>
                <a:spcPts val="600"/>
              </a:spcAft>
              <a:buFont typeface="Arial" panose="020B0604020202020204" pitchFamily="34" charset="0"/>
              <a:buChar char="•"/>
            </a:pPr>
            <a:r>
              <a:rPr lang="en-US" sz="2200" dirty="0">
                <a:solidFill>
                  <a:schemeClr val="tx1">
                    <a:lumMod val="95000"/>
                    <a:lumOff val="5000"/>
                  </a:schemeClr>
                </a:solidFill>
              </a:rPr>
              <a:t>The </a:t>
            </a:r>
            <a:r>
              <a:rPr lang="en-US" sz="2200" dirty="0">
                <a:solidFill>
                  <a:srgbClr val="0000FF"/>
                </a:solidFill>
              </a:rPr>
              <a:t>topology is robust</a:t>
            </a:r>
            <a:r>
              <a:rPr lang="en-US" sz="2200" dirty="0">
                <a:solidFill>
                  <a:schemeClr val="tx1">
                    <a:lumMod val="95000"/>
                    <a:lumOff val="5000"/>
                  </a:schemeClr>
                </a:solidFill>
              </a:rPr>
              <a:t>, </a:t>
            </a:r>
            <a:r>
              <a:rPr lang="en-US" sz="2200" dirty="0">
                <a:solidFill>
                  <a:srgbClr val="0000FF"/>
                </a:solidFill>
              </a:rPr>
              <a:t>if one link fails only that device/link is affected hence easy to identify faults and fault isolation</a:t>
            </a:r>
            <a:endParaRPr lang="en-US" sz="2200" dirty="0">
              <a:solidFill>
                <a:schemeClr val="tx1">
                  <a:lumMod val="95000"/>
                  <a:lumOff val="5000"/>
                </a:schemeClr>
              </a:solidFill>
            </a:endParaRPr>
          </a:p>
          <a:p>
            <a:pPr marL="538163" indent="-274638" algn="just">
              <a:spcAft>
                <a:spcPts val="600"/>
              </a:spcAft>
              <a:buFont typeface="Arial" panose="020B0604020202020204" pitchFamily="34" charset="0"/>
              <a:buChar char="•"/>
            </a:pPr>
            <a:r>
              <a:rPr lang="en-US" sz="2200" dirty="0">
                <a:solidFill>
                  <a:schemeClr val="tx1">
                    <a:lumMod val="95000"/>
                    <a:lumOff val="5000"/>
                  </a:schemeClr>
                </a:solidFill>
              </a:rPr>
              <a:t>Since </a:t>
            </a:r>
            <a:r>
              <a:rPr lang="en-US" sz="2200" dirty="0">
                <a:solidFill>
                  <a:srgbClr val="0000FF"/>
                </a:solidFill>
              </a:rPr>
              <a:t>central controller controls </a:t>
            </a:r>
            <a:r>
              <a:rPr lang="en-US" sz="2200" dirty="0">
                <a:solidFill>
                  <a:schemeClr val="tx1">
                    <a:lumMod val="95000"/>
                    <a:lumOff val="5000"/>
                  </a:schemeClr>
                </a:solidFill>
              </a:rPr>
              <a:t>the entire network, </a:t>
            </a:r>
            <a:r>
              <a:rPr lang="en-US" sz="2200" dirty="0">
                <a:solidFill>
                  <a:srgbClr val="0000FF"/>
                </a:solidFill>
              </a:rPr>
              <a:t>if it goes down the entire network is affected</a:t>
            </a:r>
            <a:endParaRPr lang="en-IN" sz="2200" dirty="0">
              <a:solidFill>
                <a:schemeClr val="tx1">
                  <a:lumMod val="95000"/>
                  <a:lumOff val="5000"/>
                </a:schemeClr>
              </a:solidFill>
            </a:endParaRPr>
          </a:p>
        </p:txBody>
      </p:sp>
      <p:sp>
        <p:nvSpPr>
          <p:cNvPr id="5" name="TextBox 4">
            <a:extLst>
              <a:ext uri="{FF2B5EF4-FFF2-40B4-BE49-F238E27FC236}">
                <a16:creationId xmlns:a16="http://schemas.microsoft.com/office/drawing/2014/main" id="{37079F2C-EADA-5CCE-9D54-CE3A87A7E85C}"/>
              </a:ext>
            </a:extLst>
          </p:cNvPr>
          <p:cNvSpPr txBox="1"/>
          <p:nvPr/>
        </p:nvSpPr>
        <p:spPr>
          <a:xfrm>
            <a:off x="7335518" y="5742610"/>
            <a:ext cx="4287520" cy="846386"/>
          </a:xfrm>
          <a:prstGeom prst="rect">
            <a:avLst/>
          </a:prstGeom>
          <a:noFill/>
        </p:spPr>
        <p:txBody>
          <a:bodyPr wrap="square">
            <a:spAutoFit/>
          </a:bodyPr>
          <a:lstStyle/>
          <a:p>
            <a:pPr marL="285750" indent="-285750">
              <a:spcAft>
                <a:spcPts val="600"/>
              </a:spcAft>
              <a:buFont typeface="Wingdings" panose="05000000000000000000" pitchFamily="2" charset="2"/>
              <a:buChar char="§"/>
            </a:pPr>
            <a:r>
              <a:rPr lang="en-IN" sz="2200" b="1" dirty="0">
                <a:solidFill>
                  <a:schemeClr val="tx1">
                    <a:lumMod val="95000"/>
                    <a:lumOff val="5000"/>
                  </a:schemeClr>
                </a:solidFill>
              </a:rPr>
              <a:t>Applications</a:t>
            </a:r>
          </a:p>
          <a:p>
            <a:pPr marL="263525" lvl="1">
              <a:spcAft>
                <a:spcPts val="600"/>
              </a:spcAft>
            </a:pPr>
            <a:r>
              <a:rPr lang="en-US" sz="2200" dirty="0">
                <a:solidFill>
                  <a:schemeClr val="tx1">
                    <a:lumMod val="95000"/>
                    <a:lumOff val="5000"/>
                  </a:schemeClr>
                </a:solidFill>
              </a:rPr>
              <a:t>Used in Local Area networks(LAN) </a:t>
            </a:r>
            <a:endParaRPr lang="en-IN" sz="2200" dirty="0">
              <a:solidFill>
                <a:schemeClr val="tx1">
                  <a:lumMod val="95000"/>
                  <a:lumOff val="5000"/>
                </a:schemeClr>
              </a:solidFill>
            </a:endParaRPr>
          </a:p>
        </p:txBody>
      </p:sp>
      <p:pic>
        <p:nvPicPr>
          <p:cNvPr id="5122" name="Picture 2" descr="OVERVIEW OF DATA COMMUNICATIONS AND NETWORKING OVERVIEW OF DATA  COMMUNICATIONS AND NETWORKING Behrouz A. Forouzan” Data communications and  Networking. - ppt download">
            <a:extLst>
              <a:ext uri="{FF2B5EF4-FFF2-40B4-BE49-F238E27FC236}">
                <a16:creationId xmlns:a16="http://schemas.microsoft.com/office/drawing/2014/main" id="{3547138D-B0B7-5D54-4BC8-26C0115C58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89" t="51259" r="17334" b="10222"/>
          <a:stretch/>
        </p:blipFill>
        <p:spPr bwMode="auto">
          <a:xfrm>
            <a:off x="7139857" y="1580990"/>
            <a:ext cx="4345937" cy="19999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E0A159-0DFD-4B8B-624E-3C36D083F603}"/>
              </a:ext>
            </a:extLst>
          </p:cNvPr>
          <p:cNvSpPr txBox="1"/>
          <p:nvPr/>
        </p:nvSpPr>
        <p:spPr>
          <a:xfrm>
            <a:off x="7177498" y="3519247"/>
            <a:ext cx="4188461" cy="369332"/>
          </a:xfrm>
          <a:prstGeom prst="rect">
            <a:avLst/>
          </a:prstGeom>
          <a:noFill/>
        </p:spPr>
        <p:txBody>
          <a:bodyPr wrap="square" rtlCol="0">
            <a:spAutoFit/>
          </a:bodyPr>
          <a:lstStyle/>
          <a:p>
            <a:pPr algn="ctr"/>
            <a:r>
              <a:rPr lang="en-IN" b="1" dirty="0">
                <a:solidFill>
                  <a:srgbClr val="6600FF"/>
                </a:solidFill>
              </a:rPr>
              <a:t>Figure. Star Topology</a:t>
            </a:r>
          </a:p>
        </p:txBody>
      </p:sp>
      <p:pic>
        <p:nvPicPr>
          <p:cNvPr id="1030" name="Picture 6" descr="Why We Don't Use Hubs Anymore – The Cybersecurity Man">
            <a:extLst>
              <a:ext uri="{FF2B5EF4-FFF2-40B4-BE49-F238E27FC236}">
                <a16:creationId xmlns:a16="http://schemas.microsoft.com/office/drawing/2014/main" id="{AC215B7F-BD22-D523-6243-43B1F6956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699" y="3880996"/>
            <a:ext cx="3217890" cy="188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73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Introduction (Contd.)</a:t>
            </a:r>
          </a:p>
        </p:txBody>
      </p:sp>
      <p:sp>
        <p:nvSpPr>
          <p:cNvPr id="9" name="TextBox 8">
            <a:extLst>
              <a:ext uri="{FF2B5EF4-FFF2-40B4-BE49-F238E27FC236}">
                <a16:creationId xmlns:a16="http://schemas.microsoft.com/office/drawing/2014/main" id="{E163A009-9A4C-9032-53CD-A325FDD58A83}"/>
              </a:ext>
            </a:extLst>
          </p:cNvPr>
          <p:cNvSpPr txBox="1"/>
          <p:nvPr/>
        </p:nvSpPr>
        <p:spPr>
          <a:xfrm>
            <a:off x="568959" y="718122"/>
            <a:ext cx="11054079" cy="2646878"/>
          </a:xfrm>
          <a:prstGeom prst="rect">
            <a:avLst/>
          </a:prstGeom>
          <a:noFill/>
        </p:spPr>
        <p:txBody>
          <a:bodyPr wrap="square">
            <a:spAutoFit/>
          </a:bodyPr>
          <a:lstStyle/>
          <a:p>
            <a:pPr marL="342900" lvl="1" indent="-342900" algn="just">
              <a:spcAft>
                <a:spcPts val="600"/>
              </a:spcAft>
              <a:buFont typeface="Wingdings" panose="05000000000000000000" pitchFamily="2" charset="2"/>
              <a:buChar char="§"/>
            </a:pPr>
            <a:r>
              <a:rPr lang="en-US" sz="2400" b="1" dirty="0">
                <a:solidFill>
                  <a:srgbClr val="CC0066"/>
                </a:solidFill>
              </a:rPr>
              <a:t>Ring Topology</a:t>
            </a:r>
          </a:p>
          <a:p>
            <a:pPr marL="630238" lvl="1" indent="-274638" algn="just">
              <a:spcAft>
                <a:spcPts val="300"/>
              </a:spcAft>
              <a:buFont typeface="Wingdings" panose="05000000000000000000" pitchFamily="2" charset="2"/>
              <a:buChar char="§"/>
            </a:pPr>
            <a:r>
              <a:rPr lang="en-US" sz="2100" dirty="0">
                <a:solidFill>
                  <a:schemeClr val="tx1">
                    <a:lumMod val="95000"/>
                    <a:lumOff val="5000"/>
                  </a:schemeClr>
                </a:solidFill>
              </a:rPr>
              <a:t>In a ring topology, </a:t>
            </a:r>
            <a:r>
              <a:rPr lang="en-US" sz="2100" dirty="0">
                <a:solidFill>
                  <a:srgbClr val="0000FF"/>
                </a:solidFill>
              </a:rPr>
              <a:t>each device has a dedicated point-to-point connection with only the two devices on either side of it</a:t>
            </a:r>
          </a:p>
          <a:p>
            <a:pPr marL="630238" lvl="1" indent="-274638" algn="just">
              <a:spcAft>
                <a:spcPts val="300"/>
              </a:spcAft>
              <a:buFont typeface="Wingdings" panose="05000000000000000000" pitchFamily="2" charset="2"/>
              <a:buChar char="§"/>
            </a:pPr>
            <a:r>
              <a:rPr lang="en-US" sz="2100" dirty="0">
                <a:solidFill>
                  <a:schemeClr val="tx1">
                    <a:lumMod val="95000"/>
                    <a:lumOff val="5000"/>
                  </a:schemeClr>
                </a:solidFill>
              </a:rPr>
              <a:t> A signal is </a:t>
            </a:r>
            <a:r>
              <a:rPr lang="en-US" sz="2100" dirty="0">
                <a:solidFill>
                  <a:srgbClr val="0000FF"/>
                </a:solidFill>
              </a:rPr>
              <a:t>passed along the ring in one direction, from device to device, until it reaches its destination</a:t>
            </a:r>
          </a:p>
          <a:p>
            <a:pPr marL="630238" lvl="1" indent="-274638" algn="just">
              <a:spcAft>
                <a:spcPts val="300"/>
              </a:spcAft>
              <a:buFont typeface="Wingdings" panose="05000000000000000000" pitchFamily="2" charset="2"/>
              <a:buChar char="§"/>
            </a:pPr>
            <a:r>
              <a:rPr lang="en-US" sz="2100" dirty="0">
                <a:solidFill>
                  <a:schemeClr val="tx1">
                    <a:lumMod val="95000"/>
                    <a:lumOff val="5000"/>
                  </a:schemeClr>
                </a:solidFill>
              </a:rPr>
              <a:t>Each </a:t>
            </a:r>
            <a:r>
              <a:rPr lang="en-US" sz="2100" dirty="0">
                <a:solidFill>
                  <a:srgbClr val="0000FF"/>
                </a:solidFill>
              </a:rPr>
              <a:t>device in the ring incorporates a repeater</a:t>
            </a:r>
            <a:r>
              <a:rPr lang="en-US" sz="2100" dirty="0">
                <a:solidFill>
                  <a:schemeClr val="tx1">
                    <a:lumMod val="95000"/>
                    <a:lumOff val="5000"/>
                  </a:schemeClr>
                </a:solidFill>
              </a:rPr>
              <a:t>. When a </a:t>
            </a:r>
            <a:r>
              <a:rPr lang="en-US" sz="2100" dirty="0">
                <a:solidFill>
                  <a:srgbClr val="0000FF"/>
                </a:solidFill>
              </a:rPr>
              <a:t>device receives a signal intended for another device, its repeater regenerates the bits and passes them along</a:t>
            </a:r>
            <a:endParaRPr lang="en-IN" sz="2100" dirty="0">
              <a:solidFill>
                <a:srgbClr val="0000FF"/>
              </a:solidFill>
            </a:endParaRPr>
          </a:p>
        </p:txBody>
      </p:sp>
      <p:sp>
        <p:nvSpPr>
          <p:cNvPr id="3" name="TextBox 2">
            <a:extLst>
              <a:ext uri="{FF2B5EF4-FFF2-40B4-BE49-F238E27FC236}">
                <a16:creationId xmlns:a16="http://schemas.microsoft.com/office/drawing/2014/main" id="{86E9991A-40EC-A31B-85CE-1ECDA861C26A}"/>
              </a:ext>
            </a:extLst>
          </p:cNvPr>
          <p:cNvSpPr txBox="1"/>
          <p:nvPr/>
        </p:nvSpPr>
        <p:spPr>
          <a:xfrm>
            <a:off x="929640" y="3218321"/>
            <a:ext cx="5897880" cy="3570208"/>
          </a:xfrm>
          <a:prstGeom prst="rect">
            <a:avLst/>
          </a:prstGeom>
          <a:noFill/>
        </p:spPr>
        <p:txBody>
          <a:bodyPr wrap="square" rtlCol="0">
            <a:spAutoFit/>
          </a:bodyPr>
          <a:lstStyle/>
          <a:p>
            <a:pPr marL="285750" indent="-285750">
              <a:spcAft>
                <a:spcPts val="300"/>
              </a:spcAft>
              <a:buFont typeface="Wingdings" panose="05000000000000000000" pitchFamily="2" charset="2"/>
              <a:buChar char="§"/>
            </a:pPr>
            <a:r>
              <a:rPr lang="en-IN" sz="2200" b="1" dirty="0">
                <a:solidFill>
                  <a:schemeClr val="tx1">
                    <a:lumMod val="95000"/>
                    <a:lumOff val="5000"/>
                  </a:schemeClr>
                </a:solidFill>
              </a:rPr>
              <a:t>Properties</a:t>
            </a:r>
          </a:p>
          <a:p>
            <a:pPr marL="447675" lvl="1" indent="-184150" algn="just">
              <a:spcAft>
                <a:spcPts val="300"/>
              </a:spcAft>
              <a:buFont typeface="Arial" panose="020B0604020202020204" pitchFamily="34" charset="0"/>
              <a:buChar char="•"/>
            </a:pPr>
            <a:r>
              <a:rPr lang="en-US" sz="2100" dirty="0">
                <a:solidFill>
                  <a:schemeClr val="tx1">
                    <a:lumMod val="95000"/>
                    <a:lumOff val="5000"/>
                  </a:schemeClr>
                </a:solidFill>
              </a:rPr>
              <a:t>Relatively </a:t>
            </a:r>
            <a:r>
              <a:rPr lang="en-US" sz="2100" dirty="0">
                <a:solidFill>
                  <a:srgbClr val="0000FF"/>
                </a:solidFill>
              </a:rPr>
              <a:t>easy to install and reconfigure </a:t>
            </a:r>
            <a:r>
              <a:rPr lang="en-US" sz="2100" dirty="0">
                <a:solidFill>
                  <a:schemeClr val="tx1">
                    <a:lumMod val="95000"/>
                    <a:lumOff val="5000"/>
                  </a:schemeClr>
                </a:solidFill>
              </a:rPr>
              <a:t>as each device is </a:t>
            </a:r>
            <a:r>
              <a:rPr lang="en-US" sz="2100" dirty="0">
                <a:solidFill>
                  <a:srgbClr val="0000FF"/>
                </a:solidFill>
              </a:rPr>
              <a:t>linked to only its immediate neighbors </a:t>
            </a:r>
          </a:p>
          <a:p>
            <a:pPr marL="447675" lvl="1" indent="-184150" algn="just">
              <a:spcAft>
                <a:spcPts val="300"/>
              </a:spcAft>
              <a:buFont typeface="Arial" panose="020B0604020202020204" pitchFamily="34" charset="0"/>
              <a:buChar char="•"/>
            </a:pPr>
            <a:r>
              <a:rPr lang="en-US" sz="2100" dirty="0">
                <a:solidFill>
                  <a:schemeClr val="tx1">
                    <a:lumMod val="95000"/>
                    <a:lumOff val="5000"/>
                  </a:schemeClr>
                </a:solidFill>
              </a:rPr>
              <a:t>Signal is circulating in a ring at all times</a:t>
            </a:r>
            <a:r>
              <a:rPr lang="en-US" sz="2100" dirty="0">
                <a:solidFill>
                  <a:srgbClr val="0000FF"/>
                </a:solidFill>
              </a:rPr>
              <a:t>, if one device does not receive a signal within a specified period, it can issue an alarm which alerts the network operator to the problem and its location</a:t>
            </a:r>
          </a:p>
          <a:p>
            <a:pPr marL="447675" lvl="1" indent="-184150" algn="just">
              <a:spcAft>
                <a:spcPts val="300"/>
              </a:spcAft>
              <a:buFont typeface="Arial" panose="020B0604020202020204" pitchFamily="34" charset="0"/>
              <a:buChar char="•"/>
            </a:pPr>
            <a:r>
              <a:rPr lang="en-US" sz="2100" dirty="0">
                <a:solidFill>
                  <a:schemeClr val="tx1">
                    <a:lumMod val="95000"/>
                    <a:lumOff val="5000"/>
                  </a:schemeClr>
                </a:solidFill>
              </a:rPr>
              <a:t>The </a:t>
            </a:r>
            <a:r>
              <a:rPr lang="en-US" sz="2100" dirty="0">
                <a:solidFill>
                  <a:srgbClr val="0000FF"/>
                </a:solidFill>
              </a:rPr>
              <a:t>breakage of the link may disable the entire network</a:t>
            </a:r>
            <a:endParaRPr lang="en-IN" sz="2100" dirty="0">
              <a:solidFill>
                <a:srgbClr val="0000FF"/>
              </a:solidFill>
            </a:endParaRPr>
          </a:p>
        </p:txBody>
      </p:sp>
      <p:sp>
        <p:nvSpPr>
          <p:cNvPr id="5" name="TextBox 4">
            <a:extLst>
              <a:ext uri="{FF2B5EF4-FFF2-40B4-BE49-F238E27FC236}">
                <a16:creationId xmlns:a16="http://schemas.microsoft.com/office/drawing/2014/main" id="{37079F2C-EADA-5CCE-9D54-CE3A87A7E85C}"/>
              </a:ext>
            </a:extLst>
          </p:cNvPr>
          <p:cNvSpPr txBox="1"/>
          <p:nvPr/>
        </p:nvSpPr>
        <p:spPr>
          <a:xfrm>
            <a:off x="6827521" y="3218321"/>
            <a:ext cx="4866639" cy="830997"/>
          </a:xfrm>
          <a:prstGeom prst="rect">
            <a:avLst/>
          </a:prstGeom>
          <a:noFill/>
        </p:spPr>
        <p:txBody>
          <a:bodyPr wrap="square">
            <a:spAutoFit/>
          </a:bodyPr>
          <a:lstStyle/>
          <a:p>
            <a:pPr marL="285750" indent="-285750">
              <a:spcAft>
                <a:spcPts val="600"/>
              </a:spcAft>
              <a:buFont typeface="Wingdings" panose="05000000000000000000" pitchFamily="2" charset="2"/>
              <a:buChar char="§"/>
            </a:pPr>
            <a:r>
              <a:rPr lang="en-IN" sz="2200" b="1" dirty="0">
                <a:solidFill>
                  <a:schemeClr val="tx1">
                    <a:lumMod val="95000"/>
                    <a:lumOff val="5000"/>
                  </a:schemeClr>
                </a:solidFill>
              </a:rPr>
              <a:t>Applications</a:t>
            </a:r>
          </a:p>
          <a:p>
            <a:pPr marL="263525" lvl="1">
              <a:spcAft>
                <a:spcPts val="600"/>
              </a:spcAft>
            </a:pPr>
            <a:r>
              <a:rPr lang="en-US" sz="2100" dirty="0">
                <a:solidFill>
                  <a:schemeClr val="tx1">
                    <a:lumMod val="95000"/>
                    <a:lumOff val="5000"/>
                  </a:schemeClr>
                </a:solidFill>
              </a:rPr>
              <a:t>In Local Area Networks – IBM Token ring </a:t>
            </a:r>
            <a:endParaRPr lang="en-IN" sz="2100" dirty="0">
              <a:solidFill>
                <a:schemeClr val="tx1">
                  <a:lumMod val="95000"/>
                  <a:lumOff val="5000"/>
                </a:schemeClr>
              </a:solidFill>
            </a:endParaRPr>
          </a:p>
        </p:txBody>
      </p:sp>
      <p:sp>
        <p:nvSpPr>
          <p:cNvPr id="4" name="TextBox 3">
            <a:extLst>
              <a:ext uri="{FF2B5EF4-FFF2-40B4-BE49-F238E27FC236}">
                <a16:creationId xmlns:a16="http://schemas.microsoft.com/office/drawing/2014/main" id="{61E0A159-0DFD-4B8B-624E-3C36D083F603}"/>
              </a:ext>
            </a:extLst>
          </p:cNvPr>
          <p:cNvSpPr txBox="1"/>
          <p:nvPr/>
        </p:nvSpPr>
        <p:spPr>
          <a:xfrm>
            <a:off x="7668260" y="6100875"/>
            <a:ext cx="3423918" cy="381014"/>
          </a:xfrm>
          <a:prstGeom prst="rect">
            <a:avLst/>
          </a:prstGeom>
          <a:noFill/>
        </p:spPr>
        <p:txBody>
          <a:bodyPr wrap="square" rtlCol="0">
            <a:spAutoFit/>
          </a:bodyPr>
          <a:lstStyle/>
          <a:p>
            <a:pPr algn="ctr"/>
            <a:r>
              <a:rPr lang="en-IN" b="1" dirty="0">
                <a:solidFill>
                  <a:srgbClr val="6600FF"/>
                </a:solidFill>
              </a:rPr>
              <a:t>Figure. Ring Topology</a:t>
            </a:r>
          </a:p>
        </p:txBody>
      </p:sp>
      <p:pic>
        <p:nvPicPr>
          <p:cNvPr id="6146" name="Picture 2" descr="Lec 2 Topology Computer Networks Al-Mustansiryah University - ppt download">
            <a:extLst>
              <a:ext uri="{FF2B5EF4-FFF2-40B4-BE49-F238E27FC236}">
                <a16:creationId xmlns:a16="http://schemas.microsoft.com/office/drawing/2014/main" id="{AF32D9B9-64E8-E70F-30EC-6D0460DDC8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9" t="27006" r="2333" b="25926"/>
          <a:stretch/>
        </p:blipFill>
        <p:spPr bwMode="auto">
          <a:xfrm>
            <a:off x="7137401" y="4143443"/>
            <a:ext cx="4485637" cy="186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367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Definition</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93420" y="2321661"/>
            <a:ext cx="10805159" cy="2214678"/>
          </a:xfrm>
        </p:spPr>
        <p:txBody>
          <a:bodyPr>
            <a:normAutofit/>
          </a:bodyPr>
          <a:lstStyle/>
          <a:p>
            <a:pPr marL="0" indent="0" algn="ctr" fontAlgn="base">
              <a:lnSpc>
                <a:spcPct val="100000"/>
              </a:lnSpc>
              <a:spcBef>
                <a:spcPts val="0"/>
              </a:spcBef>
              <a:spcAft>
                <a:spcPts val="1200"/>
              </a:spcAft>
              <a:buNone/>
            </a:pPr>
            <a:r>
              <a:rPr lang="en-US" sz="2300" dirty="0"/>
              <a:t>A </a:t>
            </a:r>
            <a:r>
              <a:rPr lang="en-US" sz="2300" dirty="0">
                <a:solidFill>
                  <a:srgbClr val="0000FF"/>
                </a:solidFill>
              </a:rPr>
              <a:t>Computer Network (CN)</a:t>
            </a:r>
            <a:r>
              <a:rPr lang="en-US" sz="2300" dirty="0"/>
              <a:t> is a system that </a:t>
            </a:r>
            <a:r>
              <a:rPr lang="en-US" sz="2300" dirty="0">
                <a:solidFill>
                  <a:srgbClr val="0000FF"/>
                </a:solidFill>
              </a:rPr>
              <a:t>connects two or more computing devices for transmitting and sharing information</a:t>
            </a:r>
          </a:p>
          <a:p>
            <a:pPr marL="0" indent="0" algn="ctr" fontAlgn="base">
              <a:lnSpc>
                <a:spcPct val="100000"/>
              </a:lnSpc>
              <a:spcBef>
                <a:spcPts val="0"/>
              </a:spcBef>
              <a:spcAft>
                <a:spcPts val="1200"/>
              </a:spcAft>
              <a:buNone/>
            </a:pPr>
            <a:r>
              <a:rPr lang="en-US" sz="2300" b="1" dirty="0">
                <a:solidFill>
                  <a:srgbClr val="CC0066"/>
                </a:solidFill>
              </a:rPr>
              <a:t>(or)</a:t>
            </a:r>
          </a:p>
          <a:p>
            <a:pPr marL="0" indent="0" algn="ctr" fontAlgn="base">
              <a:lnSpc>
                <a:spcPct val="100000"/>
              </a:lnSpc>
              <a:spcBef>
                <a:spcPts val="0"/>
              </a:spcBef>
              <a:spcAft>
                <a:spcPts val="1200"/>
              </a:spcAft>
              <a:buNone/>
            </a:pPr>
            <a:r>
              <a:rPr lang="en-US" sz="2300" dirty="0">
                <a:solidFill>
                  <a:srgbClr val="0000FF"/>
                </a:solidFill>
              </a:rPr>
              <a:t>Networking </a:t>
            </a:r>
            <a:r>
              <a:rPr lang="en-US" sz="2300" dirty="0"/>
              <a:t>refers to </a:t>
            </a:r>
            <a:r>
              <a:rPr lang="en-US" sz="2300" dirty="0">
                <a:solidFill>
                  <a:srgbClr val="0000FF"/>
                </a:solidFill>
              </a:rPr>
              <a:t>interconnected computing devices that can exchange data and share resources with each other</a:t>
            </a:r>
          </a:p>
        </p:txBody>
      </p:sp>
    </p:spTree>
    <p:extLst>
      <p:ext uri="{BB962C8B-B14F-4D97-AF65-F5344CB8AC3E}">
        <p14:creationId xmlns:p14="http://schemas.microsoft.com/office/powerpoint/2010/main" val="2832612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Introduction (Contd.)</a:t>
            </a:r>
          </a:p>
        </p:txBody>
      </p:sp>
      <p:sp>
        <p:nvSpPr>
          <p:cNvPr id="9" name="TextBox 8">
            <a:extLst>
              <a:ext uri="{FF2B5EF4-FFF2-40B4-BE49-F238E27FC236}">
                <a16:creationId xmlns:a16="http://schemas.microsoft.com/office/drawing/2014/main" id="{E163A009-9A4C-9032-53CD-A325FDD58A83}"/>
              </a:ext>
            </a:extLst>
          </p:cNvPr>
          <p:cNvSpPr txBox="1"/>
          <p:nvPr/>
        </p:nvSpPr>
        <p:spPr>
          <a:xfrm>
            <a:off x="568959" y="734950"/>
            <a:ext cx="11054079" cy="4154984"/>
          </a:xfrm>
          <a:prstGeom prst="rect">
            <a:avLst/>
          </a:prstGeom>
          <a:noFill/>
        </p:spPr>
        <p:txBody>
          <a:bodyPr wrap="square">
            <a:spAutoFit/>
          </a:bodyPr>
          <a:lstStyle/>
          <a:p>
            <a:pPr marL="342900" lvl="1" indent="-342900" algn="just">
              <a:spcAft>
                <a:spcPts val="600"/>
              </a:spcAft>
              <a:buFont typeface="Wingdings" panose="05000000000000000000" pitchFamily="2" charset="2"/>
              <a:buChar char="§"/>
            </a:pPr>
            <a:r>
              <a:rPr lang="en-US" sz="2400" b="1" dirty="0">
                <a:solidFill>
                  <a:srgbClr val="CC0066"/>
                </a:solidFill>
              </a:rPr>
              <a:t>Bus Topology</a:t>
            </a:r>
          </a:p>
          <a:p>
            <a:pPr marL="630238" lvl="1" indent="-274638" algn="just">
              <a:spcAft>
                <a:spcPts val="600"/>
              </a:spcAft>
              <a:buFont typeface="Wingdings" panose="05000000000000000000" pitchFamily="2" charset="2"/>
              <a:buChar char="§"/>
            </a:pPr>
            <a:r>
              <a:rPr lang="en-US" sz="2200" dirty="0">
                <a:solidFill>
                  <a:schemeClr val="tx1">
                    <a:lumMod val="95000"/>
                    <a:lumOff val="5000"/>
                  </a:schemeClr>
                </a:solidFill>
              </a:rPr>
              <a:t>Provides a </a:t>
            </a:r>
            <a:r>
              <a:rPr lang="en-US" sz="2200" dirty="0">
                <a:solidFill>
                  <a:srgbClr val="0000FF"/>
                </a:solidFill>
              </a:rPr>
              <a:t>multipoint connection where one long cable acts as a backbone to link all the devices in a network</a:t>
            </a:r>
          </a:p>
          <a:p>
            <a:pPr marL="630238" lvl="1" indent="-274638" algn="just">
              <a:spcAft>
                <a:spcPts val="600"/>
              </a:spcAft>
              <a:buFont typeface="Wingdings" panose="05000000000000000000" pitchFamily="2" charset="2"/>
              <a:buChar char="§"/>
            </a:pPr>
            <a:r>
              <a:rPr lang="en-US" sz="2200" dirty="0">
                <a:solidFill>
                  <a:schemeClr val="tx1">
                    <a:lumMod val="95000"/>
                    <a:lumOff val="5000"/>
                  </a:schemeClr>
                </a:solidFill>
              </a:rPr>
              <a:t>The </a:t>
            </a:r>
            <a:r>
              <a:rPr lang="en-US" sz="2200" dirty="0">
                <a:solidFill>
                  <a:srgbClr val="0000FF"/>
                </a:solidFill>
              </a:rPr>
              <a:t>nodes are connected to the bus cable by drop lines and taps</a:t>
            </a:r>
            <a:r>
              <a:rPr lang="en-US" sz="2200" dirty="0">
                <a:solidFill>
                  <a:schemeClr val="tx1">
                    <a:lumMod val="95000"/>
                    <a:lumOff val="5000"/>
                  </a:schemeClr>
                </a:solidFill>
              </a:rPr>
              <a:t>. </a:t>
            </a:r>
          </a:p>
          <a:p>
            <a:pPr marL="630238" lvl="1" indent="-274638" algn="just">
              <a:spcAft>
                <a:spcPts val="600"/>
              </a:spcAft>
              <a:buFont typeface="Wingdings" panose="05000000000000000000" pitchFamily="2" charset="2"/>
              <a:buChar char="§"/>
            </a:pPr>
            <a:r>
              <a:rPr lang="en-US" sz="2200" dirty="0">
                <a:solidFill>
                  <a:schemeClr val="tx1">
                    <a:lumMod val="95000"/>
                    <a:lumOff val="5000"/>
                  </a:schemeClr>
                </a:solidFill>
              </a:rPr>
              <a:t>A </a:t>
            </a:r>
            <a:r>
              <a:rPr lang="en-US" sz="2200" dirty="0">
                <a:solidFill>
                  <a:srgbClr val="0000FF"/>
                </a:solidFill>
              </a:rPr>
              <a:t>drop line is a connection running between the device and the main cable</a:t>
            </a:r>
            <a:r>
              <a:rPr lang="en-US" sz="2200" dirty="0">
                <a:solidFill>
                  <a:schemeClr val="tx1">
                    <a:lumMod val="95000"/>
                    <a:lumOff val="5000"/>
                  </a:schemeClr>
                </a:solidFill>
              </a:rPr>
              <a:t>. </a:t>
            </a:r>
            <a:r>
              <a:rPr lang="en-US" sz="2200" dirty="0">
                <a:solidFill>
                  <a:srgbClr val="0000FF"/>
                </a:solidFill>
              </a:rPr>
              <a:t>A tap is a connector that either splices into the main cable or punctures the sheathing of a cable to create a contact with the metallic core</a:t>
            </a:r>
          </a:p>
          <a:p>
            <a:pPr marL="630238" lvl="1" indent="-274638" algn="just">
              <a:spcAft>
                <a:spcPts val="600"/>
              </a:spcAft>
              <a:buFont typeface="Wingdings" panose="05000000000000000000" pitchFamily="2" charset="2"/>
              <a:buChar char="§"/>
            </a:pPr>
            <a:r>
              <a:rPr lang="en-US" sz="2200" dirty="0">
                <a:solidFill>
                  <a:schemeClr val="tx1">
                    <a:lumMod val="95000"/>
                    <a:lumOff val="5000"/>
                  </a:schemeClr>
                </a:solidFill>
              </a:rPr>
              <a:t>As a </a:t>
            </a:r>
            <a:r>
              <a:rPr lang="en-US" sz="2200" dirty="0">
                <a:solidFill>
                  <a:srgbClr val="0000FF"/>
                </a:solidFill>
              </a:rPr>
              <a:t>signal travels along the backbone</a:t>
            </a:r>
            <a:r>
              <a:rPr lang="en-US" sz="2200" dirty="0">
                <a:solidFill>
                  <a:schemeClr val="tx1">
                    <a:lumMod val="95000"/>
                    <a:lumOff val="5000"/>
                  </a:schemeClr>
                </a:solidFill>
              </a:rPr>
              <a:t>, some of its energy is transformed into heat. Therefore, it becomes weaker and weaker as it travels farther and farther. For this reason there is a limit on the number of taps a bus can support and on the distance between those taps. </a:t>
            </a:r>
            <a:endParaRPr lang="en-IN" sz="2200" dirty="0">
              <a:solidFill>
                <a:schemeClr val="tx1">
                  <a:lumMod val="95000"/>
                  <a:lumOff val="5000"/>
                </a:schemeClr>
              </a:solidFill>
            </a:endParaRPr>
          </a:p>
        </p:txBody>
      </p:sp>
      <p:sp>
        <p:nvSpPr>
          <p:cNvPr id="4" name="TextBox 3">
            <a:extLst>
              <a:ext uri="{FF2B5EF4-FFF2-40B4-BE49-F238E27FC236}">
                <a16:creationId xmlns:a16="http://schemas.microsoft.com/office/drawing/2014/main" id="{61E0A159-0DFD-4B8B-624E-3C36D083F603}"/>
              </a:ext>
            </a:extLst>
          </p:cNvPr>
          <p:cNvSpPr txBox="1"/>
          <p:nvPr/>
        </p:nvSpPr>
        <p:spPr>
          <a:xfrm>
            <a:off x="3960671" y="6214426"/>
            <a:ext cx="4188461" cy="369332"/>
          </a:xfrm>
          <a:prstGeom prst="rect">
            <a:avLst/>
          </a:prstGeom>
          <a:noFill/>
        </p:spPr>
        <p:txBody>
          <a:bodyPr wrap="square" rtlCol="0">
            <a:spAutoFit/>
          </a:bodyPr>
          <a:lstStyle/>
          <a:p>
            <a:pPr algn="ctr"/>
            <a:r>
              <a:rPr lang="en-IN" b="1" dirty="0">
                <a:solidFill>
                  <a:srgbClr val="6600FF"/>
                </a:solidFill>
              </a:rPr>
              <a:t>Figure. Bus Topology</a:t>
            </a:r>
          </a:p>
        </p:txBody>
      </p:sp>
      <p:pic>
        <p:nvPicPr>
          <p:cNvPr id="7170" name="Picture 2" descr="Chapter 1 Introduction Tel: (03) Ext: URL: - ppt download">
            <a:extLst>
              <a:ext uri="{FF2B5EF4-FFF2-40B4-BE49-F238E27FC236}">
                <a16:creationId xmlns:a16="http://schemas.microsoft.com/office/drawing/2014/main" id="{17579BF6-79C7-FAB9-A1FC-DABCC772D5C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271" t="33045" r="8645" b="30557"/>
          <a:stretch/>
        </p:blipFill>
        <p:spPr bwMode="auto">
          <a:xfrm>
            <a:off x="2809236" y="4765380"/>
            <a:ext cx="6573522" cy="148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757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4" name="TextBox 3">
            <a:extLst>
              <a:ext uri="{FF2B5EF4-FFF2-40B4-BE49-F238E27FC236}">
                <a16:creationId xmlns:a16="http://schemas.microsoft.com/office/drawing/2014/main" id="{0A278AE0-8869-714C-47F1-49414E7FABAA}"/>
              </a:ext>
            </a:extLst>
          </p:cNvPr>
          <p:cNvSpPr txBox="1"/>
          <p:nvPr/>
        </p:nvSpPr>
        <p:spPr>
          <a:xfrm>
            <a:off x="918410" y="1247415"/>
            <a:ext cx="10704627" cy="3293209"/>
          </a:xfrm>
          <a:prstGeom prst="rect">
            <a:avLst/>
          </a:prstGeom>
          <a:noFill/>
        </p:spPr>
        <p:txBody>
          <a:bodyPr wrap="square" rtlCol="0">
            <a:spAutoFit/>
          </a:bodyPr>
          <a:lstStyle/>
          <a:p>
            <a:pPr marL="285750" indent="-285750">
              <a:spcAft>
                <a:spcPts val="300"/>
              </a:spcAft>
              <a:buFont typeface="Wingdings" panose="05000000000000000000" pitchFamily="2" charset="2"/>
              <a:buChar char="§"/>
            </a:pPr>
            <a:r>
              <a:rPr lang="en-IN" sz="2200" b="1" dirty="0">
                <a:solidFill>
                  <a:schemeClr val="tx1">
                    <a:lumMod val="95000"/>
                    <a:lumOff val="5000"/>
                  </a:schemeClr>
                </a:solidFill>
              </a:rPr>
              <a:t>Properties</a:t>
            </a:r>
          </a:p>
          <a:p>
            <a:pPr marL="447675" lvl="1" indent="-184150" algn="just">
              <a:spcAft>
                <a:spcPts val="300"/>
              </a:spcAft>
              <a:buFont typeface="Arial" panose="020B0604020202020204" pitchFamily="34" charset="0"/>
              <a:buChar char="•"/>
            </a:pPr>
            <a:r>
              <a:rPr lang="en-US" sz="2200" dirty="0">
                <a:solidFill>
                  <a:schemeClr val="tx1">
                    <a:lumMod val="95000"/>
                    <a:lumOff val="5000"/>
                  </a:schemeClr>
                </a:solidFill>
              </a:rPr>
              <a:t>Ease of installation- Backbone cable can be laid along the most efficient path, then </a:t>
            </a:r>
            <a:r>
              <a:rPr lang="en-US" sz="2200" dirty="0">
                <a:solidFill>
                  <a:srgbClr val="0000FF"/>
                </a:solidFill>
              </a:rPr>
              <a:t>connected to the nodes by drop lines of various lengths</a:t>
            </a:r>
            <a:r>
              <a:rPr lang="en-US" sz="2200" dirty="0">
                <a:solidFill>
                  <a:schemeClr val="tx1">
                    <a:lumMod val="95000"/>
                    <a:lumOff val="5000"/>
                  </a:schemeClr>
                </a:solidFill>
              </a:rPr>
              <a:t>. </a:t>
            </a:r>
          </a:p>
          <a:p>
            <a:pPr marL="447675" lvl="1" indent="-184150" algn="just">
              <a:spcAft>
                <a:spcPts val="300"/>
              </a:spcAft>
              <a:buFont typeface="Arial" panose="020B0604020202020204" pitchFamily="34" charset="0"/>
              <a:buChar char="•"/>
            </a:pPr>
            <a:r>
              <a:rPr lang="en-US" sz="2200" dirty="0">
                <a:solidFill>
                  <a:schemeClr val="tx1">
                    <a:lumMod val="95000"/>
                    <a:lumOff val="5000"/>
                  </a:schemeClr>
                </a:solidFill>
              </a:rPr>
              <a:t> Installation cost is less as redundancy is eliminated. </a:t>
            </a:r>
          </a:p>
          <a:p>
            <a:pPr marL="447675" lvl="1" indent="-184150" algn="just">
              <a:spcAft>
                <a:spcPts val="300"/>
              </a:spcAft>
              <a:buFont typeface="Arial" panose="020B0604020202020204" pitchFamily="34" charset="0"/>
              <a:buChar char="•"/>
            </a:pPr>
            <a:r>
              <a:rPr lang="en-US" sz="2200" dirty="0">
                <a:solidFill>
                  <a:schemeClr val="tx1">
                    <a:lumMod val="95000"/>
                    <a:lumOff val="5000"/>
                  </a:schemeClr>
                </a:solidFill>
              </a:rPr>
              <a:t>Reconnection and fault isolation is difficult also signal reflection at the taps can degrade the quality of the signal. </a:t>
            </a:r>
          </a:p>
          <a:p>
            <a:pPr marL="447675" lvl="1" indent="-184150" algn="just">
              <a:spcAft>
                <a:spcPts val="300"/>
              </a:spcAft>
              <a:buFont typeface="Arial" panose="020B0604020202020204" pitchFamily="34" charset="0"/>
              <a:buChar char="•"/>
            </a:pPr>
            <a:r>
              <a:rPr lang="en-US" sz="2200" dirty="0">
                <a:solidFill>
                  <a:schemeClr val="tx1">
                    <a:lumMod val="95000"/>
                    <a:lumOff val="5000"/>
                  </a:schemeClr>
                </a:solidFill>
              </a:rPr>
              <a:t>A fault or break in the bus cable stops all transmission, even between devices on the same side of the problem. The damaged area reflects signals back in the direction of origin, creating noise in both directions</a:t>
            </a:r>
            <a:r>
              <a:rPr lang="en-US" sz="2100" dirty="0">
                <a:solidFill>
                  <a:schemeClr val="tx1">
                    <a:lumMod val="95000"/>
                    <a:lumOff val="5000"/>
                  </a:schemeClr>
                </a:solidFill>
              </a:rPr>
              <a:t>. </a:t>
            </a:r>
            <a:endParaRPr lang="en-IN" sz="2100" dirty="0">
              <a:solidFill>
                <a:schemeClr val="tx1">
                  <a:lumMod val="95000"/>
                  <a:lumOff val="5000"/>
                </a:schemeClr>
              </a:solidFill>
            </a:endParaRPr>
          </a:p>
        </p:txBody>
      </p:sp>
      <p:sp>
        <p:nvSpPr>
          <p:cNvPr id="5" name="TextBox 4">
            <a:extLst>
              <a:ext uri="{FF2B5EF4-FFF2-40B4-BE49-F238E27FC236}">
                <a16:creationId xmlns:a16="http://schemas.microsoft.com/office/drawing/2014/main" id="{DD57C8A1-FE40-40C1-F588-FDB63C6EEE72}"/>
              </a:ext>
            </a:extLst>
          </p:cNvPr>
          <p:cNvSpPr txBox="1"/>
          <p:nvPr/>
        </p:nvSpPr>
        <p:spPr>
          <a:xfrm>
            <a:off x="568959" y="785750"/>
            <a:ext cx="11054079" cy="461665"/>
          </a:xfrm>
          <a:prstGeom prst="rect">
            <a:avLst/>
          </a:prstGeom>
          <a:noFill/>
        </p:spPr>
        <p:txBody>
          <a:bodyPr wrap="square">
            <a:spAutoFit/>
          </a:bodyPr>
          <a:lstStyle/>
          <a:p>
            <a:pPr marL="342900" lvl="1" indent="-342900" algn="just">
              <a:spcAft>
                <a:spcPts val="600"/>
              </a:spcAft>
              <a:buFont typeface="Wingdings" panose="05000000000000000000" pitchFamily="2" charset="2"/>
              <a:buChar char="§"/>
            </a:pPr>
            <a:r>
              <a:rPr lang="en-US" sz="2400" b="1" dirty="0">
                <a:solidFill>
                  <a:srgbClr val="CC0066"/>
                </a:solidFill>
              </a:rPr>
              <a:t>Bus Topology</a:t>
            </a:r>
          </a:p>
        </p:txBody>
      </p:sp>
    </p:spTree>
    <p:extLst>
      <p:ext uri="{BB962C8B-B14F-4D97-AF65-F5344CB8AC3E}">
        <p14:creationId xmlns:p14="http://schemas.microsoft.com/office/powerpoint/2010/main" val="2803424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4" name="TextBox 3">
            <a:extLst>
              <a:ext uri="{FF2B5EF4-FFF2-40B4-BE49-F238E27FC236}">
                <a16:creationId xmlns:a16="http://schemas.microsoft.com/office/drawing/2014/main" id="{0A278AE0-8869-714C-47F1-49414E7FABAA}"/>
              </a:ext>
            </a:extLst>
          </p:cNvPr>
          <p:cNvSpPr txBox="1"/>
          <p:nvPr/>
        </p:nvSpPr>
        <p:spPr>
          <a:xfrm>
            <a:off x="558801" y="777984"/>
            <a:ext cx="11074397" cy="5663089"/>
          </a:xfrm>
          <a:prstGeom prst="rect">
            <a:avLst/>
          </a:prstGeom>
          <a:noFill/>
        </p:spPr>
        <p:txBody>
          <a:bodyPr wrap="square" rtlCol="0">
            <a:spAutoFit/>
          </a:bodyPr>
          <a:lstStyle/>
          <a:p>
            <a:pPr marL="0" lvl="1" algn="just">
              <a:spcAft>
                <a:spcPts val="600"/>
              </a:spcAft>
            </a:pPr>
            <a:r>
              <a:rPr lang="en-IN" sz="2400" b="1" dirty="0">
                <a:solidFill>
                  <a:srgbClr val="C00000"/>
                </a:solidFill>
              </a:rPr>
              <a:t>Network Types</a:t>
            </a:r>
          </a:p>
          <a:p>
            <a:pPr marL="342900" lvl="1" indent="-342900" algn="just">
              <a:spcAft>
                <a:spcPts val="600"/>
              </a:spcAft>
              <a:buFont typeface="Wingdings" panose="05000000000000000000" pitchFamily="2" charset="2"/>
              <a:buChar char="§"/>
            </a:pPr>
            <a:r>
              <a:rPr lang="en-US" sz="2200" dirty="0">
                <a:solidFill>
                  <a:schemeClr val="tx1">
                    <a:lumMod val="95000"/>
                    <a:lumOff val="5000"/>
                  </a:schemeClr>
                </a:solidFill>
              </a:rPr>
              <a:t>Networks can be </a:t>
            </a:r>
            <a:r>
              <a:rPr lang="en-US" sz="2200" dirty="0">
                <a:solidFill>
                  <a:srgbClr val="0000FF"/>
                </a:solidFill>
              </a:rPr>
              <a:t>classified based on the geographical area </a:t>
            </a:r>
            <a:r>
              <a:rPr lang="en-US" sz="2200" dirty="0">
                <a:solidFill>
                  <a:schemeClr val="tx1">
                    <a:lumMod val="95000"/>
                    <a:lumOff val="5000"/>
                  </a:schemeClr>
                </a:solidFill>
              </a:rPr>
              <a:t>they cover </a:t>
            </a:r>
            <a:r>
              <a:rPr lang="en-US" sz="2200" dirty="0">
                <a:solidFill>
                  <a:srgbClr val="0000FF"/>
                </a:solidFill>
              </a:rPr>
              <a:t>as Local Area Networks(LAN), Wide Area Networks(WAN) and Internet</a:t>
            </a:r>
          </a:p>
          <a:p>
            <a:pPr marL="342900" lvl="1" indent="-342900" algn="just">
              <a:spcAft>
                <a:spcPts val="600"/>
              </a:spcAft>
              <a:buFont typeface="Wingdings" panose="05000000000000000000" pitchFamily="2" charset="2"/>
              <a:buChar char="§"/>
            </a:pPr>
            <a:r>
              <a:rPr lang="en-US" sz="2200" b="1" dirty="0">
                <a:solidFill>
                  <a:srgbClr val="C6284A"/>
                </a:solidFill>
              </a:rPr>
              <a:t>Local Area Networks (LAN)</a:t>
            </a:r>
          </a:p>
          <a:p>
            <a:pPr marL="696912" lvl="2" indent="-342900" algn="just">
              <a:spcAft>
                <a:spcPts val="600"/>
              </a:spcAft>
              <a:buFont typeface="Arial" panose="020B0604020202020204" pitchFamily="34" charset="0"/>
              <a:buChar char="•"/>
            </a:pPr>
            <a:r>
              <a:rPr lang="en-US" sz="2200" dirty="0">
                <a:solidFill>
                  <a:schemeClr val="tx1">
                    <a:lumMod val="95000"/>
                    <a:lumOff val="5000"/>
                  </a:schemeClr>
                </a:solidFill>
              </a:rPr>
              <a:t>A </a:t>
            </a:r>
            <a:r>
              <a:rPr lang="en-US" sz="2200" dirty="0">
                <a:solidFill>
                  <a:srgbClr val="0000FF"/>
                </a:solidFill>
              </a:rPr>
              <a:t>LAN is usually privately owned and connects some hosts in a single office, building, or campus</a:t>
            </a:r>
            <a:r>
              <a:rPr lang="en-US" sz="2200" dirty="0">
                <a:solidFill>
                  <a:schemeClr val="tx1">
                    <a:lumMod val="95000"/>
                    <a:lumOff val="5000"/>
                  </a:schemeClr>
                </a:solidFill>
              </a:rPr>
              <a:t>. </a:t>
            </a:r>
          </a:p>
          <a:p>
            <a:pPr marL="696912" lvl="2" indent="-342900" algn="just">
              <a:spcAft>
                <a:spcPts val="600"/>
              </a:spcAft>
              <a:buFont typeface="Arial" panose="020B0604020202020204" pitchFamily="34" charset="0"/>
              <a:buChar char="•"/>
            </a:pPr>
            <a:r>
              <a:rPr lang="en-US" sz="2200" dirty="0">
                <a:solidFill>
                  <a:schemeClr val="tx1">
                    <a:lumMod val="95000"/>
                    <a:lumOff val="5000"/>
                  </a:schemeClr>
                </a:solidFill>
              </a:rPr>
              <a:t>Depending on the needs of an organization, </a:t>
            </a:r>
            <a:r>
              <a:rPr lang="en-US" sz="2200" dirty="0">
                <a:solidFill>
                  <a:srgbClr val="0000FF"/>
                </a:solidFill>
              </a:rPr>
              <a:t>a LAN can be as simple as two PCs and a printer in someone’s home office, or it can extend throughout a company and include audio and video devices</a:t>
            </a:r>
          </a:p>
          <a:p>
            <a:pPr marL="696912" lvl="2" indent="-342900" algn="just">
              <a:spcAft>
                <a:spcPts val="600"/>
              </a:spcAft>
              <a:buFont typeface="Arial" panose="020B0604020202020204" pitchFamily="34" charset="0"/>
              <a:buChar char="•"/>
            </a:pPr>
            <a:r>
              <a:rPr lang="en-US" sz="2200" dirty="0">
                <a:solidFill>
                  <a:schemeClr val="tx1">
                    <a:lumMod val="95000"/>
                    <a:lumOff val="5000"/>
                  </a:schemeClr>
                </a:solidFill>
              </a:rPr>
              <a:t>Each </a:t>
            </a:r>
            <a:r>
              <a:rPr lang="en-US" sz="2200" dirty="0">
                <a:solidFill>
                  <a:srgbClr val="0000FF"/>
                </a:solidFill>
              </a:rPr>
              <a:t>host in a LAN has an identifier, an address, that uniquely defines the host in the LAN</a:t>
            </a:r>
            <a:r>
              <a:rPr lang="en-US" sz="2200" dirty="0">
                <a:solidFill>
                  <a:schemeClr val="tx1">
                    <a:lumMod val="95000"/>
                    <a:lumOff val="5000"/>
                  </a:schemeClr>
                </a:solidFill>
              </a:rPr>
              <a:t>. A </a:t>
            </a:r>
            <a:r>
              <a:rPr lang="en-US" sz="2200" dirty="0">
                <a:solidFill>
                  <a:srgbClr val="0000FF"/>
                </a:solidFill>
              </a:rPr>
              <a:t>packet sent by a host to another host carries both the source host’s and the destination host’s addresses</a:t>
            </a:r>
          </a:p>
          <a:p>
            <a:pPr marL="696912" lvl="2" indent="-342900" algn="just">
              <a:spcAft>
                <a:spcPts val="600"/>
              </a:spcAft>
              <a:buFont typeface="Arial" panose="020B0604020202020204" pitchFamily="34" charset="0"/>
              <a:buChar char="•"/>
            </a:pPr>
            <a:r>
              <a:rPr lang="en-US" sz="2200" dirty="0">
                <a:solidFill>
                  <a:schemeClr val="tx1">
                    <a:lumMod val="95000"/>
                    <a:lumOff val="5000"/>
                  </a:schemeClr>
                </a:solidFill>
              </a:rPr>
              <a:t>The </a:t>
            </a:r>
            <a:r>
              <a:rPr lang="en-US" sz="2200" dirty="0">
                <a:solidFill>
                  <a:srgbClr val="0000FF"/>
                </a:solidFill>
              </a:rPr>
              <a:t>switch eases the traffic in the LAN </a:t>
            </a:r>
            <a:r>
              <a:rPr lang="en-US" sz="2200" dirty="0">
                <a:solidFill>
                  <a:schemeClr val="tx1">
                    <a:lumMod val="95000"/>
                    <a:lumOff val="5000"/>
                  </a:schemeClr>
                </a:solidFill>
              </a:rPr>
              <a:t>and allows </a:t>
            </a:r>
            <a:r>
              <a:rPr lang="en-US" sz="2200" dirty="0">
                <a:solidFill>
                  <a:srgbClr val="0000FF"/>
                </a:solidFill>
              </a:rPr>
              <a:t>more than one pair to communicate with each other at the same time </a:t>
            </a:r>
            <a:r>
              <a:rPr lang="en-US" sz="2200" dirty="0">
                <a:solidFill>
                  <a:schemeClr val="tx1">
                    <a:lumMod val="95000"/>
                    <a:lumOff val="5000"/>
                  </a:schemeClr>
                </a:solidFill>
              </a:rPr>
              <a:t>if there is no common source and destination among them</a:t>
            </a:r>
          </a:p>
        </p:txBody>
      </p:sp>
    </p:spTree>
    <p:extLst>
      <p:ext uri="{BB962C8B-B14F-4D97-AF65-F5344CB8AC3E}">
        <p14:creationId xmlns:p14="http://schemas.microsoft.com/office/powerpoint/2010/main" val="3970362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4" name="TextBox 3">
            <a:extLst>
              <a:ext uri="{FF2B5EF4-FFF2-40B4-BE49-F238E27FC236}">
                <a16:creationId xmlns:a16="http://schemas.microsoft.com/office/drawing/2014/main" id="{0A278AE0-8869-714C-47F1-49414E7FABAA}"/>
              </a:ext>
            </a:extLst>
          </p:cNvPr>
          <p:cNvSpPr txBox="1"/>
          <p:nvPr/>
        </p:nvSpPr>
        <p:spPr>
          <a:xfrm>
            <a:off x="558801" y="714722"/>
            <a:ext cx="11074397" cy="461665"/>
          </a:xfrm>
          <a:prstGeom prst="rect">
            <a:avLst/>
          </a:prstGeom>
          <a:noFill/>
        </p:spPr>
        <p:txBody>
          <a:bodyPr wrap="square" rtlCol="0">
            <a:spAutoFit/>
          </a:bodyPr>
          <a:lstStyle/>
          <a:p>
            <a:pPr marL="0" lvl="1" algn="just">
              <a:spcAft>
                <a:spcPts val="600"/>
              </a:spcAft>
            </a:pPr>
            <a:r>
              <a:rPr lang="en-IN" sz="2400" b="1" dirty="0">
                <a:solidFill>
                  <a:srgbClr val="C00000"/>
                </a:solidFill>
              </a:rPr>
              <a:t>Network Types</a:t>
            </a:r>
          </a:p>
        </p:txBody>
      </p:sp>
      <p:pic>
        <p:nvPicPr>
          <p:cNvPr id="5" name="Picture 4">
            <a:extLst>
              <a:ext uri="{FF2B5EF4-FFF2-40B4-BE49-F238E27FC236}">
                <a16:creationId xmlns:a16="http://schemas.microsoft.com/office/drawing/2014/main" id="{9B0B7388-38B9-93BB-F8F2-DEA9127A9F85}"/>
              </a:ext>
            </a:extLst>
          </p:cNvPr>
          <p:cNvPicPr>
            <a:picLocks noChangeAspect="1"/>
          </p:cNvPicPr>
          <p:nvPr/>
        </p:nvPicPr>
        <p:blipFill>
          <a:blip r:embed="rId2"/>
          <a:stretch>
            <a:fillRect/>
          </a:stretch>
        </p:blipFill>
        <p:spPr>
          <a:xfrm>
            <a:off x="649933" y="1415931"/>
            <a:ext cx="7026380" cy="2013069"/>
          </a:xfrm>
          <a:prstGeom prst="rect">
            <a:avLst/>
          </a:prstGeom>
        </p:spPr>
      </p:pic>
      <p:pic>
        <p:nvPicPr>
          <p:cNvPr id="7" name="Picture 6">
            <a:extLst>
              <a:ext uri="{FF2B5EF4-FFF2-40B4-BE49-F238E27FC236}">
                <a16:creationId xmlns:a16="http://schemas.microsoft.com/office/drawing/2014/main" id="{0B2B037D-0A3D-2573-5735-EE7F8B48D5A4}"/>
              </a:ext>
            </a:extLst>
          </p:cNvPr>
          <p:cNvPicPr>
            <a:picLocks noChangeAspect="1"/>
          </p:cNvPicPr>
          <p:nvPr/>
        </p:nvPicPr>
        <p:blipFill rotWithShape="1">
          <a:blip r:embed="rId3"/>
          <a:srcRect r="3236"/>
          <a:stretch/>
        </p:blipFill>
        <p:spPr>
          <a:xfrm>
            <a:off x="4728785" y="3429000"/>
            <a:ext cx="6904413" cy="2963313"/>
          </a:xfrm>
          <a:prstGeom prst="rect">
            <a:avLst/>
          </a:prstGeom>
        </p:spPr>
      </p:pic>
    </p:spTree>
    <p:extLst>
      <p:ext uri="{BB962C8B-B14F-4D97-AF65-F5344CB8AC3E}">
        <p14:creationId xmlns:p14="http://schemas.microsoft.com/office/powerpoint/2010/main" val="3199315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4" name="TextBox 3">
            <a:extLst>
              <a:ext uri="{FF2B5EF4-FFF2-40B4-BE49-F238E27FC236}">
                <a16:creationId xmlns:a16="http://schemas.microsoft.com/office/drawing/2014/main" id="{0A278AE0-8869-714C-47F1-49414E7FABAA}"/>
              </a:ext>
            </a:extLst>
          </p:cNvPr>
          <p:cNvSpPr txBox="1"/>
          <p:nvPr/>
        </p:nvSpPr>
        <p:spPr>
          <a:xfrm>
            <a:off x="538481" y="816716"/>
            <a:ext cx="11074397" cy="5463034"/>
          </a:xfrm>
          <a:prstGeom prst="rect">
            <a:avLst/>
          </a:prstGeom>
          <a:noFill/>
        </p:spPr>
        <p:txBody>
          <a:bodyPr wrap="square" rtlCol="0">
            <a:spAutoFit/>
          </a:bodyPr>
          <a:lstStyle/>
          <a:p>
            <a:pPr marL="0" lvl="1" algn="just">
              <a:spcAft>
                <a:spcPts val="600"/>
              </a:spcAft>
            </a:pPr>
            <a:r>
              <a:rPr lang="en-IN" sz="2400" b="1" dirty="0">
                <a:solidFill>
                  <a:srgbClr val="C00000"/>
                </a:solidFill>
              </a:rPr>
              <a:t>Network Types</a:t>
            </a:r>
          </a:p>
          <a:p>
            <a:pPr marL="342900" lvl="1" indent="-342900" algn="just">
              <a:spcAft>
                <a:spcPts val="600"/>
              </a:spcAft>
              <a:buFont typeface="Wingdings" panose="05000000000000000000" pitchFamily="2" charset="2"/>
              <a:buChar char="§"/>
            </a:pPr>
            <a:r>
              <a:rPr lang="en-US" sz="2300" b="1" dirty="0">
                <a:solidFill>
                  <a:srgbClr val="CC0066"/>
                </a:solidFill>
              </a:rPr>
              <a:t>Wide Area Networks (WAN)</a:t>
            </a:r>
          </a:p>
          <a:p>
            <a:pPr marL="720725" lvl="3" indent="-366713" algn="just">
              <a:spcAft>
                <a:spcPts val="600"/>
              </a:spcAft>
              <a:buFont typeface="Arial" panose="020B0604020202020204" pitchFamily="34" charset="0"/>
              <a:buChar char="•"/>
            </a:pPr>
            <a:r>
              <a:rPr lang="en-US" sz="2300" dirty="0">
                <a:solidFill>
                  <a:schemeClr val="tx1">
                    <a:lumMod val="95000"/>
                    <a:lumOff val="5000"/>
                  </a:schemeClr>
                </a:solidFill>
              </a:rPr>
              <a:t>A </a:t>
            </a:r>
            <a:r>
              <a:rPr lang="en-US" sz="2300" dirty="0">
                <a:solidFill>
                  <a:srgbClr val="0000FF"/>
                </a:solidFill>
              </a:rPr>
              <a:t>wide area network (WAN) is also an interconnection of devices capable of communication</a:t>
            </a:r>
            <a:r>
              <a:rPr lang="en-US" sz="2300" dirty="0">
                <a:solidFill>
                  <a:schemeClr val="tx1">
                    <a:lumMod val="95000"/>
                    <a:lumOff val="5000"/>
                  </a:schemeClr>
                </a:solidFill>
              </a:rPr>
              <a:t>. There are differences between LAN and a WAN</a:t>
            </a:r>
          </a:p>
          <a:p>
            <a:pPr marL="1177925" lvl="4" indent="-457200" algn="just">
              <a:spcAft>
                <a:spcPts val="600"/>
              </a:spcAft>
              <a:buFont typeface="+mj-lt"/>
              <a:buAutoNum type="arabicPeriod"/>
            </a:pPr>
            <a:r>
              <a:rPr lang="en-US" sz="2200" dirty="0">
                <a:solidFill>
                  <a:schemeClr val="tx1">
                    <a:lumMod val="95000"/>
                    <a:lumOff val="5000"/>
                  </a:schemeClr>
                </a:solidFill>
              </a:rPr>
              <a:t>A </a:t>
            </a:r>
            <a:r>
              <a:rPr lang="en-US" sz="2200" dirty="0">
                <a:solidFill>
                  <a:srgbClr val="0000FF"/>
                </a:solidFill>
              </a:rPr>
              <a:t>LAN is normally limited in size, spanning an office, a building, or a campus</a:t>
            </a:r>
            <a:r>
              <a:rPr lang="en-US" sz="2200" dirty="0">
                <a:solidFill>
                  <a:schemeClr val="tx1">
                    <a:lumMod val="95000"/>
                    <a:lumOff val="5000"/>
                  </a:schemeClr>
                </a:solidFill>
              </a:rPr>
              <a:t>; a WAN has a </a:t>
            </a:r>
            <a:r>
              <a:rPr lang="en-US" sz="2200" dirty="0">
                <a:solidFill>
                  <a:srgbClr val="0000FF"/>
                </a:solidFill>
              </a:rPr>
              <a:t>wider geographical span, spanning a town, a state, a country, or even the world</a:t>
            </a:r>
          </a:p>
          <a:p>
            <a:pPr marL="1177925" lvl="4" indent="-457200" algn="just">
              <a:spcAft>
                <a:spcPts val="600"/>
              </a:spcAft>
              <a:buFont typeface="+mj-lt"/>
              <a:buAutoNum type="arabicPeriod"/>
            </a:pPr>
            <a:r>
              <a:rPr lang="en-US" sz="2200" dirty="0">
                <a:solidFill>
                  <a:schemeClr val="tx1">
                    <a:lumMod val="95000"/>
                    <a:lumOff val="5000"/>
                  </a:schemeClr>
                </a:solidFill>
              </a:rPr>
              <a:t>A </a:t>
            </a:r>
            <a:r>
              <a:rPr lang="en-US" sz="2200" dirty="0">
                <a:solidFill>
                  <a:srgbClr val="0000FF"/>
                </a:solidFill>
              </a:rPr>
              <a:t>LAN interconnects hosts</a:t>
            </a:r>
            <a:r>
              <a:rPr lang="en-US" sz="2200" dirty="0">
                <a:solidFill>
                  <a:schemeClr val="tx1">
                    <a:lumMod val="95000"/>
                    <a:lumOff val="5000"/>
                  </a:schemeClr>
                </a:solidFill>
              </a:rPr>
              <a:t>; </a:t>
            </a:r>
            <a:r>
              <a:rPr lang="en-US" sz="2200" dirty="0">
                <a:solidFill>
                  <a:srgbClr val="0000FF"/>
                </a:solidFill>
              </a:rPr>
              <a:t>a WAN interconnects connecting devices such as switches, routers, or modems</a:t>
            </a:r>
          </a:p>
          <a:p>
            <a:pPr marL="1177925" lvl="4" indent="-457200" algn="just">
              <a:spcAft>
                <a:spcPts val="600"/>
              </a:spcAft>
              <a:buFont typeface="+mj-lt"/>
              <a:buAutoNum type="arabicPeriod"/>
            </a:pPr>
            <a:r>
              <a:rPr lang="en-US" sz="2200" dirty="0">
                <a:solidFill>
                  <a:schemeClr val="tx1">
                    <a:lumMod val="95000"/>
                    <a:lumOff val="5000"/>
                  </a:schemeClr>
                </a:solidFill>
              </a:rPr>
              <a:t>A </a:t>
            </a:r>
            <a:r>
              <a:rPr lang="en-US" sz="2200" dirty="0">
                <a:solidFill>
                  <a:srgbClr val="0000FF"/>
                </a:solidFill>
              </a:rPr>
              <a:t>LAN is normally privately owned by the organization that uses it</a:t>
            </a:r>
            <a:r>
              <a:rPr lang="en-US" sz="2200" dirty="0">
                <a:solidFill>
                  <a:schemeClr val="tx1">
                    <a:lumMod val="95000"/>
                    <a:lumOff val="5000"/>
                  </a:schemeClr>
                </a:solidFill>
              </a:rPr>
              <a:t>; </a:t>
            </a:r>
            <a:r>
              <a:rPr lang="en-US" sz="2200" dirty="0">
                <a:solidFill>
                  <a:srgbClr val="0000FF"/>
                </a:solidFill>
              </a:rPr>
              <a:t>a WAN is normally created and run by communication companies and leased by an organization that uses it</a:t>
            </a:r>
          </a:p>
          <a:p>
            <a:pPr marL="720725" lvl="3" indent="-358775" algn="just">
              <a:spcAft>
                <a:spcPts val="600"/>
              </a:spcAft>
              <a:buFont typeface="Arial" panose="020B0604020202020204" pitchFamily="34" charset="0"/>
              <a:buChar char="•"/>
            </a:pPr>
            <a:r>
              <a:rPr lang="en-US" sz="2300" b="1" dirty="0">
                <a:solidFill>
                  <a:schemeClr val="tx1">
                    <a:lumMod val="95000"/>
                    <a:lumOff val="5000"/>
                  </a:schemeClr>
                </a:solidFill>
              </a:rPr>
              <a:t>Types of WAN</a:t>
            </a:r>
          </a:p>
          <a:p>
            <a:pPr marL="1177925" lvl="4" indent="-457200" algn="just">
              <a:spcAft>
                <a:spcPts val="600"/>
              </a:spcAft>
              <a:buFont typeface="+mj-lt"/>
              <a:buAutoNum type="arabicPeriod"/>
            </a:pPr>
            <a:r>
              <a:rPr lang="en-US" sz="2200" dirty="0">
                <a:solidFill>
                  <a:schemeClr val="tx1">
                    <a:lumMod val="95000"/>
                    <a:lumOff val="5000"/>
                  </a:schemeClr>
                </a:solidFill>
              </a:rPr>
              <a:t>Point to Point WAN: A </a:t>
            </a:r>
            <a:r>
              <a:rPr lang="en-US" sz="2200" dirty="0">
                <a:solidFill>
                  <a:srgbClr val="0000FF"/>
                </a:solidFill>
              </a:rPr>
              <a:t>point-to-point WAN is a network that connects two communicating devices through a transmission media </a:t>
            </a:r>
            <a:r>
              <a:rPr lang="en-US" sz="2200" dirty="0">
                <a:solidFill>
                  <a:schemeClr val="tx1">
                    <a:lumMod val="95000"/>
                    <a:lumOff val="5000"/>
                  </a:schemeClr>
                </a:solidFill>
              </a:rPr>
              <a:t>(</a:t>
            </a:r>
            <a:r>
              <a:rPr lang="en-US" sz="2200" dirty="0">
                <a:solidFill>
                  <a:srgbClr val="0000FF"/>
                </a:solidFill>
              </a:rPr>
              <a:t>cable or air</a:t>
            </a:r>
            <a:r>
              <a:rPr lang="en-US" sz="2200" dirty="0">
                <a:solidFill>
                  <a:schemeClr val="tx1">
                    <a:lumMod val="95000"/>
                    <a:lumOff val="5000"/>
                  </a:schemeClr>
                </a:solidFill>
              </a:rPr>
              <a:t>)</a:t>
            </a:r>
          </a:p>
        </p:txBody>
      </p:sp>
    </p:spTree>
    <p:extLst>
      <p:ext uri="{BB962C8B-B14F-4D97-AF65-F5344CB8AC3E}">
        <p14:creationId xmlns:p14="http://schemas.microsoft.com/office/powerpoint/2010/main" val="3518546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pic>
        <p:nvPicPr>
          <p:cNvPr id="5" name="Picture 4">
            <a:extLst>
              <a:ext uri="{FF2B5EF4-FFF2-40B4-BE49-F238E27FC236}">
                <a16:creationId xmlns:a16="http://schemas.microsoft.com/office/drawing/2014/main" id="{BD7B309A-6AA3-66E3-C9C8-DD2C72689D63}"/>
              </a:ext>
            </a:extLst>
          </p:cNvPr>
          <p:cNvPicPr>
            <a:picLocks noChangeAspect="1"/>
          </p:cNvPicPr>
          <p:nvPr/>
        </p:nvPicPr>
        <p:blipFill>
          <a:blip r:embed="rId2"/>
          <a:stretch>
            <a:fillRect/>
          </a:stretch>
        </p:blipFill>
        <p:spPr>
          <a:xfrm>
            <a:off x="2723964" y="860983"/>
            <a:ext cx="7174947" cy="1546031"/>
          </a:xfrm>
          <a:prstGeom prst="rect">
            <a:avLst/>
          </a:prstGeom>
        </p:spPr>
      </p:pic>
      <p:sp>
        <p:nvSpPr>
          <p:cNvPr id="7" name="TextBox 6">
            <a:extLst>
              <a:ext uri="{FF2B5EF4-FFF2-40B4-BE49-F238E27FC236}">
                <a16:creationId xmlns:a16="http://schemas.microsoft.com/office/drawing/2014/main" id="{A1ECD4D6-CFE6-BD40-A4CD-9C46CD0DAC08}"/>
              </a:ext>
            </a:extLst>
          </p:cNvPr>
          <p:cNvSpPr txBox="1"/>
          <p:nvPr/>
        </p:nvSpPr>
        <p:spPr>
          <a:xfrm>
            <a:off x="1339651" y="2483720"/>
            <a:ext cx="10158929" cy="1107996"/>
          </a:xfrm>
          <a:prstGeom prst="rect">
            <a:avLst/>
          </a:prstGeom>
          <a:noFill/>
        </p:spPr>
        <p:txBody>
          <a:bodyPr wrap="square">
            <a:spAutoFit/>
          </a:bodyPr>
          <a:lstStyle/>
          <a:p>
            <a:pPr marL="457200" indent="-457200" algn="just">
              <a:buFont typeface="+mj-lt"/>
              <a:buAutoNum type="arabicPeriod" startAt="2"/>
            </a:pPr>
            <a:r>
              <a:rPr lang="en-IN" sz="2200" dirty="0">
                <a:solidFill>
                  <a:schemeClr val="tx1">
                    <a:lumMod val="95000"/>
                    <a:lumOff val="5000"/>
                  </a:schemeClr>
                </a:solidFill>
              </a:rPr>
              <a:t>Switched WAN: A </a:t>
            </a:r>
            <a:r>
              <a:rPr lang="en-IN" sz="2200" dirty="0">
                <a:solidFill>
                  <a:srgbClr val="0000FF"/>
                </a:solidFill>
              </a:rPr>
              <a:t>switched WAN is a network with more than two ends</a:t>
            </a:r>
            <a:r>
              <a:rPr lang="en-IN" sz="2200" dirty="0">
                <a:solidFill>
                  <a:schemeClr val="tx1">
                    <a:lumMod val="95000"/>
                    <a:lumOff val="5000"/>
                  </a:schemeClr>
                </a:solidFill>
              </a:rPr>
              <a:t>. A switched WAN is used in the </a:t>
            </a:r>
            <a:r>
              <a:rPr lang="en-IN" sz="2200" dirty="0">
                <a:solidFill>
                  <a:srgbClr val="0000FF"/>
                </a:solidFill>
              </a:rPr>
              <a:t>backbone of global communication today</a:t>
            </a:r>
            <a:r>
              <a:rPr lang="en-IN" sz="2200" dirty="0">
                <a:solidFill>
                  <a:schemeClr val="tx1">
                    <a:lumMod val="95000"/>
                    <a:lumOff val="5000"/>
                  </a:schemeClr>
                </a:solidFill>
              </a:rPr>
              <a:t>. It is a combination of </a:t>
            </a:r>
            <a:r>
              <a:rPr lang="en-IN" sz="2200" dirty="0">
                <a:solidFill>
                  <a:srgbClr val="0000FF"/>
                </a:solidFill>
              </a:rPr>
              <a:t>several point-to-point WANs </a:t>
            </a:r>
            <a:r>
              <a:rPr lang="en-IN" sz="2200" dirty="0">
                <a:solidFill>
                  <a:schemeClr val="tx1">
                    <a:lumMod val="95000"/>
                    <a:lumOff val="5000"/>
                  </a:schemeClr>
                </a:solidFill>
              </a:rPr>
              <a:t>that are </a:t>
            </a:r>
            <a:r>
              <a:rPr lang="en-IN" sz="2200" dirty="0">
                <a:solidFill>
                  <a:srgbClr val="0000FF"/>
                </a:solidFill>
              </a:rPr>
              <a:t>connected by switches</a:t>
            </a:r>
          </a:p>
        </p:txBody>
      </p:sp>
      <p:pic>
        <p:nvPicPr>
          <p:cNvPr id="9" name="Picture 8">
            <a:extLst>
              <a:ext uri="{FF2B5EF4-FFF2-40B4-BE49-F238E27FC236}">
                <a16:creationId xmlns:a16="http://schemas.microsoft.com/office/drawing/2014/main" id="{8AF7DF45-0502-2A5E-021B-0C39B3969D18}"/>
              </a:ext>
            </a:extLst>
          </p:cNvPr>
          <p:cNvPicPr>
            <a:picLocks noChangeAspect="1"/>
          </p:cNvPicPr>
          <p:nvPr/>
        </p:nvPicPr>
        <p:blipFill>
          <a:blip r:embed="rId3"/>
          <a:stretch>
            <a:fillRect/>
          </a:stretch>
        </p:blipFill>
        <p:spPr>
          <a:xfrm>
            <a:off x="2723964" y="3825632"/>
            <a:ext cx="7052166" cy="2482006"/>
          </a:xfrm>
          <a:prstGeom prst="rect">
            <a:avLst/>
          </a:prstGeom>
        </p:spPr>
      </p:pic>
    </p:spTree>
    <p:extLst>
      <p:ext uri="{BB962C8B-B14F-4D97-AF65-F5344CB8AC3E}">
        <p14:creationId xmlns:p14="http://schemas.microsoft.com/office/powerpoint/2010/main" val="1910659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4" name="TextBox 3">
            <a:extLst>
              <a:ext uri="{FF2B5EF4-FFF2-40B4-BE49-F238E27FC236}">
                <a16:creationId xmlns:a16="http://schemas.microsoft.com/office/drawing/2014/main" id="{0A278AE0-8869-714C-47F1-49414E7FABAA}"/>
              </a:ext>
            </a:extLst>
          </p:cNvPr>
          <p:cNvSpPr txBox="1"/>
          <p:nvPr/>
        </p:nvSpPr>
        <p:spPr>
          <a:xfrm>
            <a:off x="547784" y="707161"/>
            <a:ext cx="11074397" cy="3925690"/>
          </a:xfrm>
          <a:prstGeom prst="rect">
            <a:avLst/>
          </a:prstGeom>
          <a:noFill/>
        </p:spPr>
        <p:txBody>
          <a:bodyPr wrap="square" rtlCol="0">
            <a:spAutoFit/>
          </a:bodyPr>
          <a:lstStyle/>
          <a:p>
            <a:pPr marL="342900" lvl="1" indent="-342900" algn="just">
              <a:spcAft>
                <a:spcPts val="600"/>
              </a:spcAft>
              <a:buFont typeface="Wingdings" panose="05000000000000000000" pitchFamily="2" charset="2"/>
              <a:buChar char="§"/>
            </a:pPr>
            <a:r>
              <a:rPr lang="en-US" sz="2300" b="1" dirty="0">
                <a:solidFill>
                  <a:srgbClr val="CC0066"/>
                </a:solidFill>
              </a:rPr>
              <a:t>Internetwork</a:t>
            </a:r>
          </a:p>
          <a:p>
            <a:pPr marL="712788" lvl="1" indent="-350838" algn="just">
              <a:spcAft>
                <a:spcPts val="600"/>
              </a:spcAft>
              <a:buFont typeface="Arial" panose="020B0604020202020204" pitchFamily="34" charset="0"/>
              <a:buChar char="•"/>
            </a:pPr>
            <a:r>
              <a:rPr lang="en-US" sz="2290" dirty="0">
                <a:solidFill>
                  <a:schemeClr val="tx1">
                    <a:lumMod val="95000"/>
                    <a:lumOff val="5000"/>
                  </a:schemeClr>
                </a:solidFill>
              </a:rPr>
              <a:t>The</a:t>
            </a:r>
            <a:r>
              <a:rPr lang="en-US" sz="2290" dirty="0">
                <a:solidFill>
                  <a:srgbClr val="0000FF"/>
                </a:solidFill>
              </a:rPr>
              <a:t> LANs and WANs are interconnected to form a internetwork also called as internet</a:t>
            </a:r>
            <a:r>
              <a:rPr lang="en-US" sz="2290" dirty="0"/>
              <a:t>. </a:t>
            </a:r>
            <a:r>
              <a:rPr lang="en-US" sz="2290" dirty="0">
                <a:solidFill>
                  <a:srgbClr val="0000FF"/>
                </a:solidFill>
              </a:rPr>
              <a:t>The interconnection may be point to point or switched</a:t>
            </a:r>
          </a:p>
          <a:p>
            <a:pPr marL="712788" lvl="1" indent="-350838" algn="just">
              <a:spcAft>
                <a:spcPts val="600"/>
              </a:spcAft>
              <a:buFont typeface="Arial" panose="020B0604020202020204" pitchFamily="34" charset="0"/>
              <a:buChar char="•"/>
            </a:pPr>
            <a:r>
              <a:rPr lang="en-US" sz="2290" dirty="0"/>
              <a:t>Two </a:t>
            </a:r>
            <a:r>
              <a:rPr lang="en-US" sz="2290" dirty="0">
                <a:solidFill>
                  <a:srgbClr val="0000FF"/>
                </a:solidFill>
              </a:rPr>
              <a:t>networks are connected via a point to point WAN </a:t>
            </a:r>
            <a:r>
              <a:rPr lang="en-US" sz="2290" dirty="0"/>
              <a:t>(this forms a private internet or internet) between two offices of an organization to make the communication </a:t>
            </a:r>
            <a:r>
              <a:rPr lang="en-US" sz="2290" dirty="0">
                <a:solidFill>
                  <a:srgbClr val="0000FF"/>
                </a:solidFill>
              </a:rPr>
              <a:t>possible</a:t>
            </a:r>
            <a:r>
              <a:rPr lang="en-US" sz="2290" dirty="0"/>
              <a:t>.</a:t>
            </a:r>
          </a:p>
          <a:p>
            <a:pPr marL="712788" lvl="1" indent="-350838" algn="just">
              <a:spcAft>
                <a:spcPts val="600"/>
              </a:spcAft>
              <a:buFont typeface="Arial" panose="020B0604020202020204" pitchFamily="34" charset="0"/>
              <a:buChar char="•"/>
            </a:pPr>
            <a:r>
              <a:rPr lang="en-US" sz="2290" dirty="0"/>
              <a:t>An </a:t>
            </a:r>
            <a:r>
              <a:rPr lang="en-US" sz="2290" dirty="0">
                <a:solidFill>
                  <a:srgbClr val="0000FF"/>
                </a:solidFill>
              </a:rPr>
              <a:t>internet is a switched network in which a switch connects at least two links together.</a:t>
            </a:r>
            <a:r>
              <a:rPr lang="en-US" sz="2290" dirty="0"/>
              <a:t> A switch needs to forward data from a network to another network when required</a:t>
            </a:r>
          </a:p>
          <a:p>
            <a:pPr marL="712788" lvl="1" indent="-350838" algn="just">
              <a:spcAft>
                <a:spcPts val="600"/>
              </a:spcAft>
              <a:buFont typeface="Arial" panose="020B0604020202020204" pitchFamily="34" charset="0"/>
              <a:buChar char="•"/>
            </a:pPr>
            <a:r>
              <a:rPr lang="en-US" sz="2290" dirty="0"/>
              <a:t>The two most common types of switched networks are </a:t>
            </a:r>
            <a:r>
              <a:rPr lang="en-US" sz="2290" dirty="0">
                <a:solidFill>
                  <a:srgbClr val="0000FF"/>
                </a:solidFill>
              </a:rPr>
              <a:t>Circuit-switched (Connection oriented) and Packet-switched networks (Connectionless)</a:t>
            </a:r>
          </a:p>
        </p:txBody>
      </p:sp>
      <p:pic>
        <p:nvPicPr>
          <p:cNvPr id="6" name="Picture 5">
            <a:extLst>
              <a:ext uri="{FF2B5EF4-FFF2-40B4-BE49-F238E27FC236}">
                <a16:creationId xmlns:a16="http://schemas.microsoft.com/office/drawing/2014/main" id="{A4E4A121-DD3A-261A-9A20-3472452FA7B1}"/>
              </a:ext>
            </a:extLst>
          </p:cNvPr>
          <p:cNvPicPr>
            <a:picLocks noChangeAspect="1"/>
          </p:cNvPicPr>
          <p:nvPr/>
        </p:nvPicPr>
        <p:blipFill>
          <a:blip r:embed="rId2"/>
          <a:stretch>
            <a:fillRect/>
          </a:stretch>
        </p:blipFill>
        <p:spPr>
          <a:xfrm>
            <a:off x="1617686" y="4685488"/>
            <a:ext cx="9473609" cy="1800336"/>
          </a:xfrm>
          <a:prstGeom prst="rect">
            <a:avLst/>
          </a:prstGeom>
        </p:spPr>
      </p:pic>
    </p:spTree>
    <p:extLst>
      <p:ext uri="{BB962C8B-B14F-4D97-AF65-F5344CB8AC3E}">
        <p14:creationId xmlns:p14="http://schemas.microsoft.com/office/powerpoint/2010/main" val="4103093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pic>
        <p:nvPicPr>
          <p:cNvPr id="10" name="Graphic 9">
            <a:extLst>
              <a:ext uri="{FF2B5EF4-FFF2-40B4-BE49-F238E27FC236}">
                <a16:creationId xmlns:a16="http://schemas.microsoft.com/office/drawing/2014/main" id="{56095AED-92E6-A114-0E16-E9E1857D94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112" y="1572948"/>
            <a:ext cx="10793776" cy="3444822"/>
          </a:xfrm>
          <a:prstGeom prst="rect">
            <a:avLst/>
          </a:prstGeom>
        </p:spPr>
      </p:pic>
    </p:spTree>
    <p:extLst>
      <p:ext uri="{BB962C8B-B14F-4D97-AF65-F5344CB8AC3E}">
        <p14:creationId xmlns:p14="http://schemas.microsoft.com/office/powerpoint/2010/main" val="3339708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4" name="TextBox 3">
            <a:extLst>
              <a:ext uri="{FF2B5EF4-FFF2-40B4-BE49-F238E27FC236}">
                <a16:creationId xmlns:a16="http://schemas.microsoft.com/office/drawing/2014/main" id="{0A278AE0-8869-714C-47F1-49414E7FABAA}"/>
              </a:ext>
            </a:extLst>
          </p:cNvPr>
          <p:cNvSpPr txBox="1"/>
          <p:nvPr/>
        </p:nvSpPr>
        <p:spPr>
          <a:xfrm>
            <a:off x="558801" y="712301"/>
            <a:ext cx="11074397" cy="2015936"/>
          </a:xfrm>
          <a:prstGeom prst="rect">
            <a:avLst/>
          </a:prstGeom>
          <a:noFill/>
        </p:spPr>
        <p:txBody>
          <a:bodyPr wrap="square" rtlCol="0">
            <a:spAutoFit/>
          </a:bodyPr>
          <a:lstStyle/>
          <a:p>
            <a:pPr marL="342900" lvl="1" indent="-342900" algn="just">
              <a:spcAft>
                <a:spcPts val="600"/>
              </a:spcAft>
              <a:buFont typeface="Wingdings" panose="05000000000000000000" pitchFamily="2" charset="2"/>
              <a:buChar char="§"/>
            </a:pPr>
            <a:r>
              <a:rPr lang="en-US" sz="2300" b="1" dirty="0">
                <a:solidFill>
                  <a:srgbClr val="CC0066"/>
                </a:solidFill>
              </a:rPr>
              <a:t>Internetwork</a:t>
            </a:r>
          </a:p>
          <a:p>
            <a:pPr marL="712788" lvl="1" indent="-350838" algn="just">
              <a:spcAft>
                <a:spcPts val="600"/>
              </a:spcAft>
              <a:buFont typeface="Arial" panose="020B0604020202020204" pitchFamily="34" charset="0"/>
              <a:buChar char="•"/>
            </a:pPr>
            <a:r>
              <a:rPr lang="en-US" sz="2300" dirty="0"/>
              <a:t>In a computer network, </a:t>
            </a:r>
            <a:r>
              <a:rPr lang="en-US" sz="2300" dirty="0">
                <a:solidFill>
                  <a:srgbClr val="0000FF"/>
                </a:solidFill>
              </a:rPr>
              <a:t>the communication between the two ends is done in blocks of data called packets</a:t>
            </a:r>
          </a:p>
          <a:p>
            <a:pPr marL="712788" lvl="1" indent="-350838" algn="just">
              <a:spcAft>
                <a:spcPts val="600"/>
              </a:spcAft>
              <a:buFont typeface="Arial" panose="020B0604020202020204" pitchFamily="34" charset="0"/>
              <a:buChar char="•"/>
            </a:pPr>
            <a:r>
              <a:rPr lang="en-US" sz="2300" dirty="0">
                <a:solidFill>
                  <a:schemeClr val="tx1">
                    <a:lumMod val="95000"/>
                    <a:lumOff val="5000"/>
                  </a:schemeClr>
                </a:solidFill>
              </a:rPr>
              <a:t>The</a:t>
            </a:r>
            <a:r>
              <a:rPr lang="en-US" sz="2300" dirty="0">
                <a:solidFill>
                  <a:srgbClr val="0000FF"/>
                </a:solidFill>
              </a:rPr>
              <a:t> switches function for both storing and forwarding because a packet is an independent entity that can be stored and sent later</a:t>
            </a:r>
          </a:p>
        </p:txBody>
      </p:sp>
      <p:sp>
        <p:nvSpPr>
          <p:cNvPr id="8" name="TextBox 7">
            <a:extLst>
              <a:ext uri="{FF2B5EF4-FFF2-40B4-BE49-F238E27FC236}">
                <a16:creationId xmlns:a16="http://schemas.microsoft.com/office/drawing/2014/main" id="{52737767-CC06-01B8-B6BD-F60A5162157C}"/>
              </a:ext>
            </a:extLst>
          </p:cNvPr>
          <p:cNvSpPr txBox="1"/>
          <p:nvPr/>
        </p:nvSpPr>
        <p:spPr>
          <a:xfrm>
            <a:off x="938764" y="5510292"/>
            <a:ext cx="10694434" cy="800219"/>
          </a:xfrm>
          <a:prstGeom prst="rect">
            <a:avLst/>
          </a:prstGeom>
          <a:noFill/>
        </p:spPr>
        <p:txBody>
          <a:bodyPr wrap="square">
            <a:spAutoFit/>
          </a:bodyPr>
          <a:lstStyle/>
          <a:p>
            <a:pPr marL="342900" indent="-342900" algn="just">
              <a:buFont typeface="Arial" panose="020B0604020202020204" pitchFamily="34" charset="0"/>
              <a:buChar char="•"/>
            </a:pPr>
            <a:r>
              <a:rPr lang="en-US" sz="2300" dirty="0"/>
              <a:t>A </a:t>
            </a:r>
            <a:r>
              <a:rPr lang="en-US" sz="2300" dirty="0">
                <a:solidFill>
                  <a:srgbClr val="0000FF"/>
                </a:solidFill>
              </a:rPr>
              <a:t>router in a packet-switched network has a queue that can store and forward the packet, hence it is efficient than circuit switched network with some delay of packets</a:t>
            </a:r>
            <a:endParaRPr lang="en-IN" sz="2300" dirty="0">
              <a:solidFill>
                <a:srgbClr val="0000FF"/>
              </a:solidFill>
            </a:endParaRPr>
          </a:p>
        </p:txBody>
      </p:sp>
      <p:pic>
        <p:nvPicPr>
          <p:cNvPr id="10" name="Picture 9">
            <a:extLst>
              <a:ext uri="{FF2B5EF4-FFF2-40B4-BE49-F238E27FC236}">
                <a16:creationId xmlns:a16="http://schemas.microsoft.com/office/drawing/2014/main" id="{71D8F94C-520D-1377-1FC9-3E32FBAFC570}"/>
              </a:ext>
            </a:extLst>
          </p:cNvPr>
          <p:cNvPicPr>
            <a:picLocks noChangeAspect="1"/>
          </p:cNvPicPr>
          <p:nvPr/>
        </p:nvPicPr>
        <p:blipFill>
          <a:blip r:embed="rId2"/>
          <a:stretch>
            <a:fillRect/>
          </a:stretch>
        </p:blipFill>
        <p:spPr>
          <a:xfrm>
            <a:off x="2355010" y="2832897"/>
            <a:ext cx="7626757" cy="2572735"/>
          </a:xfrm>
          <a:prstGeom prst="rect">
            <a:avLst/>
          </a:prstGeom>
        </p:spPr>
      </p:pic>
    </p:spTree>
    <p:extLst>
      <p:ext uri="{BB962C8B-B14F-4D97-AF65-F5344CB8AC3E}">
        <p14:creationId xmlns:p14="http://schemas.microsoft.com/office/powerpoint/2010/main" val="223408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a:xfrm>
            <a:off x="838199" y="165697"/>
            <a:ext cx="10597309" cy="618581"/>
          </a:xfrm>
        </p:spPr>
        <p:txBody>
          <a:bodyPr/>
          <a:lstStyle/>
          <a:p>
            <a:r>
              <a:rPr lang="en-IN" dirty="0"/>
              <a:t>Introduction (Contd.)</a:t>
            </a:r>
          </a:p>
        </p:txBody>
      </p:sp>
      <p:sp>
        <p:nvSpPr>
          <p:cNvPr id="4" name="TextBox 3">
            <a:extLst>
              <a:ext uri="{FF2B5EF4-FFF2-40B4-BE49-F238E27FC236}">
                <a16:creationId xmlns:a16="http://schemas.microsoft.com/office/drawing/2014/main" id="{0A278AE0-8869-714C-47F1-49414E7FABAA}"/>
              </a:ext>
            </a:extLst>
          </p:cNvPr>
          <p:cNvSpPr txBox="1"/>
          <p:nvPr/>
        </p:nvSpPr>
        <p:spPr>
          <a:xfrm>
            <a:off x="558801" y="784278"/>
            <a:ext cx="11074397" cy="769441"/>
          </a:xfrm>
          <a:prstGeom prst="rect">
            <a:avLst/>
          </a:prstGeom>
          <a:noFill/>
        </p:spPr>
        <p:txBody>
          <a:bodyPr wrap="square" rtlCol="0">
            <a:spAutoFit/>
          </a:bodyPr>
          <a:lstStyle/>
          <a:p>
            <a:pPr marL="342900" lvl="1" indent="-342900" algn="just">
              <a:spcAft>
                <a:spcPts val="600"/>
              </a:spcAft>
              <a:buFont typeface="Wingdings" panose="05000000000000000000" pitchFamily="2" charset="2"/>
              <a:buChar char="§"/>
            </a:pPr>
            <a:r>
              <a:rPr lang="en-US" sz="2200" dirty="0">
                <a:solidFill>
                  <a:schemeClr val="tx1">
                    <a:lumMod val="95000"/>
                    <a:lumOff val="5000"/>
                  </a:schemeClr>
                </a:solidFill>
              </a:rPr>
              <a:t>The </a:t>
            </a:r>
            <a:r>
              <a:rPr lang="en-US" sz="2200" dirty="0">
                <a:solidFill>
                  <a:srgbClr val="0000FF"/>
                </a:solidFill>
              </a:rPr>
              <a:t>Figure</a:t>
            </a:r>
            <a:r>
              <a:rPr lang="en-US" sz="2200" dirty="0">
                <a:solidFill>
                  <a:schemeClr val="tx1">
                    <a:lumMod val="95000"/>
                    <a:lumOff val="5000"/>
                  </a:schemeClr>
                </a:solidFill>
              </a:rPr>
              <a:t> shows the Internet as several backbones, provider networks, and customer networks.</a:t>
            </a:r>
          </a:p>
        </p:txBody>
      </p:sp>
      <p:pic>
        <p:nvPicPr>
          <p:cNvPr id="7" name="Picture 6">
            <a:extLst>
              <a:ext uri="{FF2B5EF4-FFF2-40B4-BE49-F238E27FC236}">
                <a16:creationId xmlns:a16="http://schemas.microsoft.com/office/drawing/2014/main" id="{F8C3BBF9-909C-D80B-9618-5B1BDC00954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88542" y="1336757"/>
            <a:ext cx="8370845" cy="5064042"/>
          </a:xfrm>
          <a:prstGeom prst="rect">
            <a:avLst/>
          </a:prstGeom>
        </p:spPr>
      </p:pic>
    </p:spTree>
    <p:extLst>
      <p:ext uri="{BB962C8B-B14F-4D97-AF65-F5344CB8AC3E}">
        <p14:creationId xmlns:p14="http://schemas.microsoft.com/office/powerpoint/2010/main" val="2880307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Perspectives</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765810" y="1226061"/>
            <a:ext cx="10732770" cy="4660389"/>
          </a:xfrm>
        </p:spPr>
        <p:txBody>
          <a:bodyPr>
            <a:normAutofit/>
          </a:bodyPr>
          <a:lstStyle/>
          <a:p>
            <a:pPr marL="361950" indent="-361950" algn="just" fontAlgn="base">
              <a:lnSpc>
                <a:spcPct val="100000"/>
              </a:lnSpc>
              <a:spcBef>
                <a:spcPts val="0"/>
              </a:spcBef>
              <a:spcAft>
                <a:spcPts val="1200"/>
              </a:spcAft>
              <a:buFont typeface="LM Roman 12" panose="00000500000000000000" pitchFamily="50" charset="0"/>
              <a:buChar char="→"/>
            </a:pPr>
            <a:r>
              <a:rPr lang="en-US" sz="2300" b="1" i="0" u="none" strike="noStrike" dirty="0">
                <a:solidFill>
                  <a:srgbClr val="C00000"/>
                </a:solidFill>
                <a:effectLst/>
              </a:rPr>
              <a:t>Users</a:t>
            </a:r>
            <a:r>
              <a:rPr lang="en-US" sz="2300" b="1" i="0" u="none" strike="noStrike" dirty="0">
                <a:effectLst/>
              </a:rPr>
              <a:t>: </a:t>
            </a:r>
            <a:r>
              <a:rPr lang="en-US" sz="2300" i="0" u="none" strike="noStrike" dirty="0">
                <a:effectLst/>
              </a:rPr>
              <a:t>List the </a:t>
            </a:r>
            <a:r>
              <a:rPr lang="en-US" sz="2300" i="0" u="none" strike="noStrike" dirty="0">
                <a:solidFill>
                  <a:srgbClr val="0000FF"/>
                </a:solidFill>
                <a:effectLst/>
              </a:rPr>
              <a:t>set of requirements will be given</a:t>
            </a:r>
          </a:p>
          <a:p>
            <a:pPr marL="361950" indent="-361950" algn="just" fontAlgn="base">
              <a:lnSpc>
                <a:spcPct val="100000"/>
              </a:lnSpc>
              <a:spcBef>
                <a:spcPts val="0"/>
              </a:spcBef>
              <a:spcAft>
                <a:spcPts val="600"/>
              </a:spcAft>
              <a:buFont typeface="LM Roman 12" panose="00000500000000000000" pitchFamily="50" charset="0"/>
              <a:buChar char="→"/>
            </a:pPr>
            <a:r>
              <a:rPr lang="en-US" sz="2300" b="1" i="0" u="none" strike="noStrike" dirty="0">
                <a:solidFill>
                  <a:srgbClr val="C00000"/>
                </a:solidFill>
                <a:effectLst/>
              </a:rPr>
              <a:t>A Network Designer: </a:t>
            </a:r>
            <a:r>
              <a:rPr lang="en-US" sz="2300" b="0" i="0" u="none" strike="noStrike" dirty="0">
                <a:effectLst/>
              </a:rPr>
              <a:t>would </a:t>
            </a:r>
            <a:r>
              <a:rPr lang="en-US" sz="2300" b="0" i="0" u="none" strike="noStrike" dirty="0">
                <a:solidFill>
                  <a:srgbClr val="0000FF"/>
                </a:solidFill>
                <a:effectLst/>
              </a:rPr>
              <a:t>list the properties of a cost-effective design</a:t>
            </a:r>
            <a:r>
              <a:rPr lang="en-US" sz="2300" b="0" i="0" u="none" strike="noStrike" dirty="0">
                <a:effectLst/>
              </a:rPr>
              <a:t>—for example, </a:t>
            </a:r>
            <a:r>
              <a:rPr lang="en-US" sz="2300" b="0" i="0" u="none" strike="noStrike" dirty="0">
                <a:solidFill>
                  <a:srgbClr val="0000FF"/>
                </a:solidFill>
                <a:effectLst/>
              </a:rPr>
              <a:t>that network resources are efficiently utilized and fairly allocated to different users. Issues of performance are also likely to be important</a:t>
            </a:r>
            <a:r>
              <a:rPr lang="en-US" sz="2300" b="0" i="0" u="none" strike="noStrike" dirty="0">
                <a:effectLst/>
              </a:rPr>
              <a:t>.</a:t>
            </a:r>
          </a:p>
          <a:p>
            <a:pPr marL="361950" indent="-361950" algn="just" fontAlgn="base">
              <a:lnSpc>
                <a:spcPct val="100000"/>
              </a:lnSpc>
              <a:spcBef>
                <a:spcPts val="0"/>
              </a:spcBef>
              <a:spcAft>
                <a:spcPts val="600"/>
              </a:spcAft>
              <a:buFont typeface="LM Roman 12" panose="00000500000000000000" pitchFamily="50" charset="0"/>
              <a:buChar char="→"/>
            </a:pPr>
            <a:r>
              <a:rPr lang="en-US" sz="2300" b="1" i="0" u="none" strike="noStrike" dirty="0">
                <a:solidFill>
                  <a:srgbClr val="C00000"/>
                </a:solidFill>
                <a:effectLst/>
              </a:rPr>
              <a:t>A Network Operator: </a:t>
            </a:r>
            <a:r>
              <a:rPr lang="en-US" sz="2300" b="0" i="0" u="none" strike="noStrike" dirty="0">
                <a:effectLst/>
              </a:rPr>
              <a:t>would </a:t>
            </a:r>
            <a:r>
              <a:rPr lang="en-US" sz="2300" b="0" i="0" u="none" strike="noStrike" dirty="0">
                <a:solidFill>
                  <a:srgbClr val="0000FF"/>
                </a:solidFill>
                <a:effectLst/>
              </a:rPr>
              <a:t>list the characteristics of a system that is easy to administer and manage</a:t>
            </a:r>
            <a:r>
              <a:rPr lang="en-US" sz="2300" b="0" i="0" u="none" strike="noStrike" dirty="0">
                <a:effectLst/>
              </a:rPr>
              <a:t>—for example, in which </a:t>
            </a:r>
            <a:r>
              <a:rPr lang="en-US" sz="2300" b="0" i="0" u="none" strike="noStrike" dirty="0">
                <a:solidFill>
                  <a:srgbClr val="0000FF"/>
                </a:solidFill>
                <a:effectLst/>
              </a:rPr>
              <a:t>faults can be easily isolated</a:t>
            </a:r>
            <a:r>
              <a:rPr lang="en-US" sz="2300" b="0" i="0" u="none" strike="noStrike" dirty="0">
                <a:effectLst/>
              </a:rPr>
              <a:t>, new devices can be added to the network and configured correctly, and it is easy to account for usage. </a:t>
            </a:r>
            <a:endParaRPr lang="en-US" sz="2300" b="1" i="0" u="none" strike="noStrike" dirty="0">
              <a:effectLst/>
            </a:endParaRPr>
          </a:p>
          <a:p>
            <a:pPr marL="361950" indent="-361950" algn="just" rtl="0" fontAlgn="base">
              <a:lnSpc>
                <a:spcPct val="100000"/>
              </a:lnSpc>
              <a:spcBef>
                <a:spcPts val="0"/>
              </a:spcBef>
              <a:spcAft>
                <a:spcPts val="600"/>
              </a:spcAft>
              <a:buFont typeface="LM Roman 12" panose="00000500000000000000" pitchFamily="50" charset="0"/>
              <a:buChar char="→"/>
            </a:pPr>
            <a:r>
              <a:rPr lang="en-US" sz="2300" b="1" i="0" u="none" strike="noStrike" dirty="0">
                <a:solidFill>
                  <a:srgbClr val="C00000"/>
                </a:solidFill>
                <a:effectLst/>
              </a:rPr>
              <a:t>An </a:t>
            </a:r>
            <a:r>
              <a:rPr lang="en-US" sz="2300" b="1" dirty="0">
                <a:solidFill>
                  <a:srgbClr val="C00000"/>
                </a:solidFill>
              </a:rPr>
              <a:t>A</a:t>
            </a:r>
            <a:r>
              <a:rPr lang="en-US" sz="2300" b="1" i="0" u="none" strike="noStrike" dirty="0">
                <a:solidFill>
                  <a:srgbClr val="C00000"/>
                </a:solidFill>
                <a:effectLst/>
              </a:rPr>
              <a:t>pplication </a:t>
            </a:r>
            <a:r>
              <a:rPr lang="en-US" sz="2300" b="1" dirty="0">
                <a:solidFill>
                  <a:srgbClr val="C00000"/>
                </a:solidFill>
              </a:rPr>
              <a:t>P</a:t>
            </a:r>
            <a:r>
              <a:rPr lang="en-US" sz="2300" b="1" i="0" u="none" strike="noStrike" dirty="0">
                <a:solidFill>
                  <a:srgbClr val="C00000"/>
                </a:solidFill>
                <a:effectLst/>
              </a:rPr>
              <a:t>rogrammer: </a:t>
            </a:r>
            <a:r>
              <a:rPr lang="en-US" sz="2300" b="0" i="0" u="none" strike="noStrike" dirty="0">
                <a:effectLst/>
              </a:rPr>
              <a:t>would </a:t>
            </a:r>
            <a:r>
              <a:rPr lang="en-US" sz="2300" b="0" i="0" u="none" strike="noStrike" dirty="0">
                <a:solidFill>
                  <a:srgbClr val="0000FF"/>
                </a:solidFill>
                <a:effectLst/>
              </a:rPr>
              <a:t>list the services that his or her application needs</a:t>
            </a:r>
            <a:r>
              <a:rPr lang="en-US" sz="2300" b="0" i="0" u="none" strike="noStrike" dirty="0">
                <a:effectLst/>
              </a:rPr>
              <a:t>—for example, </a:t>
            </a:r>
            <a:r>
              <a:rPr lang="en-US" sz="2300" b="0" i="0" u="none" strike="noStrike" dirty="0">
                <a:solidFill>
                  <a:srgbClr val="0000FF"/>
                </a:solidFill>
                <a:effectLst/>
              </a:rPr>
              <a:t>a guarantee that each message the application sends will be delivered without error within a certain amount of time or the ability to switch gracefully among different connections to the network as the user moves around</a:t>
            </a:r>
            <a:r>
              <a:rPr lang="en-US" sz="2300" b="0" i="0" u="none" strike="noStrike" dirty="0">
                <a:effectLst/>
              </a:rPr>
              <a:t>. </a:t>
            </a:r>
          </a:p>
        </p:txBody>
      </p:sp>
    </p:spTree>
    <p:extLst>
      <p:ext uri="{BB962C8B-B14F-4D97-AF65-F5344CB8AC3E}">
        <p14:creationId xmlns:p14="http://schemas.microsoft.com/office/powerpoint/2010/main" val="3780017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4" name="TextBox 3">
            <a:extLst>
              <a:ext uri="{FF2B5EF4-FFF2-40B4-BE49-F238E27FC236}">
                <a16:creationId xmlns:a16="http://schemas.microsoft.com/office/drawing/2014/main" id="{0A278AE0-8869-714C-47F1-49414E7FABAA}"/>
              </a:ext>
            </a:extLst>
          </p:cNvPr>
          <p:cNvSpPr txBox="1"/>
          <p:nvPr/>
        </p:nvSpPr>
        <p:spPr>
          <a:xfrm>
            <a:off x="557975" y="819776"/>
            <a:ext cx="11074397" cy="5555367"/>
          </a:xfrm>
          <a:prstGeom prst="rect">
            <a:avLst/>
          </a:prstGeom>
          <a:noFill/>
        </p:spPr>
        <p:txBody>
          <a:bodyPr wrap="square" rtlCol="0">
            <a:spAutoFit/>
          </a:bodyPr>
          <a:lstStyle/>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At the top level, </a:t>
            </a:r>
            <a:r>
              <a:rPr lang="en-US" sz="2400" dirty="0">
                <a:solidFill>
                  <a:srgbClr val="0000FF"/>
                </a:solidFill>
              </a:rPr>
              <a:t>the backbones are large networks</a:t>
            </a:r>
            <a:r>
              <a:rPr lang="en-US" sz="2400" dirty="0">
                <a:solidFill>
                  <a:schemeClr val="tx1">
                    <a:lumMod val="95000"/>
                    <a:lumOff val="5000"/>
                  </a:schemeClr>
                </a:solidFill>
              </a:rPr>
              <a:t> owned by some </a:t>
            </a:r>
            <a:r>
              <a:rPr lang="en-US" sz="2400" dirty="0">
                <a:solidFill>
                  <a:srgbClr val="0000FF"/>
                </a:solidFill>
              </a:rPr>
              <a:t>communication companies such as Sprint, Verizon (MCI), AT&amp;T, and NTT (BSNL, RAILTEL, Reliance, MNTL, etc.)</a:t>
            </a:r>
          </a:p>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The </a:t>
            </a:r>
            <a:r>
              <a:rPr lang="en-US" sz="2400" dirty="0">
                <a:solidFill>
                  <a:srgbClr val="0000FF"/>
                </a:solidFill>
              </a:rPr>
              <a:t>backbone networks are connected through some complex switching systems</a:t>
            </a:r>
            <a:r>
              <a:rPr lang="en-US" sz="2400" dirty="0">
                <a:solidFill>
                  <a:schemeClr val="tx1">
                    <a:lumMod val="95000"/>
                    <a:lumOff val="5000"/>
                  </a:schemeClr>
                </a:solidFill>
              </a:rPr>
              <a:t>, called </a:t>
            </a:r>
            <a:r>
              <a:rPr lang="en-US" sz="2400" dirty="0">
                <a:solidFill>
                  <a:srgbClr val="0000FF"/>
                </a:solidFill>
              </a:rPr>
              <a:t>Peering Points</a:t>
            </a:r>
            <a:endParaRPr lang="en-US" sz="2300" dirty="0">
              <a:solidFill>
                <a:srgbClr val="0000FF"/>
              </a:solidFill>
            </a:endParaRP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The </a:t>
            </a:r>
            <a:r>
              <a:rPr lang="en-US" sz="2300" dirty="0">
                <a:solidFill>
                  <a:srgbClr val="0000FF"/>
                </a:solidFill>
              </a:rPr>
              <a:t>customer networks are networks at the edge of the Internet that actually use the services provided by the Internet</a:t>
            </a:r>
            <a:r>
              <a:rPr lang="en-US" sz="2300" dirty="0">
                <a:solidFill>
                  <a:schemeClr val="tx1">
                    <a:lumMod val="95000"/>
                    <a:lumOff val="5000"/>
                  </a:schemeClr>
                </a:solidFill>
              </a:rPr>
              <a:t>. They pay fees to provider networks for receiving services.</a:t>
            </a:r>
          </a:p>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At</a:t>
            </a:r>
            <a:r>
              <a:rPr lang="en-US" sz="2400" dirty="0"/>
              <a:t> </a:t>
            </a:r>
            <a:r>
              <a:rPr lang="en-US" sz="2400" dirty="0">
                <a:solidFill>
                  <a:schemeClr val="tx1">
                    <a:lumMod val="95000"/>
                    <a:lumOff val="5000"/>
                  </a:schemeClr>
                </a:solidFill>
              </a:rPr>
              <a:t>the </a:t>
            </a:r>
            <a:r>
              <a:rPr lang="en-US" sz="2400" dirty="0">
                <a:solidFill>
                  <a:srgbClr val="0000FF"/>
                </a:solidFill>
              </a:rPr>
              <a:t>second level, </a:t>
            </a:r>
            <a:r>
              <a:rPr lang="en-US" sz="2400" dirty="0">
                <a:solidFill>
                  <a:schemeClr val="tx1">
                    <a:lumMod val="95000"/>
                    <a:lumOff val="5000"/>
                  </a:schemeClr>
                </a:solidFill>
              </a:rPr>
              <a:t>there are </a:t>
            </a:r>
            <a:r>
              <a:rPr lang="en-US" sz="2400" dirty="0">
                <a:solidFill>
                  <a:srgbClr val="0000FF"/>
                </a:solidFill>
              </a:rPr>
              <a:t>smaller networks, called provider networks</a:t>
            </a:r>
            <a:r>
              <a:rPr lang="en-US" sz="2400" dirty="0">
                <a:solidFill>
                  <a:schemeClr val="tx1">
                    <a:lumMod val="95000"/>
                    <a:lumOff val="5000"/>
                  </a:schemeClr>
                </a:solidFill>
              </a:rPr>
              <a:t>, that use the </a:t>
            </a:r>
            <a:r>
              <a:rPr lang="en-US" sz="2400" dirty="0">
                <a:solidFill>
                  <a:srgbClr val="0000FF"/>
                </a:solidFill>
              </a:rPr>
              <a:t>services of the backbones for a fee</a:t>
            </a:r>
            <a:r>
              <a:rPr lang="en-US" sz="2400" dirty="0">
                <a:solidFill>
                  <a:schemeClr val="tx1">
                    <a:lumMod val="95000"/>
                    <a:lumOff val="5000"/>
                  </a:schemeClr>
                </a:solidFill>
              </a:rPr>
              <a:t>. The </a:t>
            </a:r>
            <a:r>
              <a:rPr lang="en-US" sz="2400" dirty="0">
                <a:solidFill>
                  <a:srgbClr val="0000FF"/>
                </a:solidFill>
              </a:rPr>
              <a:t>provider networks are connected to backbones and sometimes to other provider networks</a:t>
            </a:r>
            <a:endParaRPr lang="en-IN" sz="2300" dirty="0">
              <a:solidFill>
                <a:srgbClr val="0000FF"/>
              </a:solidFill>
            </a:endParaRPr>
          </a:p>
          <a:p>
            <a:pPr marL="342900" lvl="1" indent="-342900" algn="just">
              <a:spcAft>
                <a:spcPts val="600"/>
              </a:spcAft>
              <a:buFont typeface="Wingdings" panose="05000000000000000000" pitchFamily="2" charset="2"/>
              <a:buChar char="§"/>
            </a:pPr>
            <a:r>
              <a:rPr lang="en-US" sz="2300" dirty="0">
                <a:solidFill>
                  <a:schemeClr val="tx1">
                    <a:lumMod val="95000"/>
                    <a:lumOff val="5000"/>
                  </a:schemeClr>
                </a:solidFill>
              </a:rPr>
              <a:t>Backbones and provider </a:t>
            </a:r>
            <a:r>
              <a:rPr lang="en-US" sz="2300" dirty="0">
                <a:solidFill>
                  <a:srgbClr val="0000FF"/>
                </a:solidFill>
              </a:rPr>
              <a:t>networks are also called Internet Service Providers (ISPs). </a:t>
            </a:r>
          </a:p>
          <a:p>
            <a:pPr marL="342900" lvl="1" indent="-342900" algn="just">
              <a:spcAft>
                <a:spcPts val="600"/>
              </a:spcAft>
              <a:buFont typeface="Wingdings" panose="05000000000000000000" pitchFamily="2" charset="2"/>
              <a:buChar char="§"/>
            </a:pPr>
            <a:r>
              <a:rPr lang="en-US" sz="2300" dirty="0">
                <a:solidFill>
                  <a:schemeClr val="tx1">
                    <a:lumMod val="95000"/>
                    <a:lumOff val="5000"/>
                  </a:schemeClr>
                </a:solidFill>
              </a:rPr>
              <a:t>The </a:t>
            </a:r>
            <a:r>
              <a:rPr lang="en-US" sz="2300" dirty="0">
                <a:solidFill>
                  <a:srgbClr val="0000FF"/>
                </a:solidFill>
              </a:rPr>
              <a:t>backbones are often referred to as international ISPs</a:t>
            </a:r>
            <a:r>
              <a:rPr lang="en-US" sz="2300" dirty="0">
                <a:solidFill>
                  <a:schemeClr val="tx1">
                    <a:lumMod val="95000"/>
                    <a:lumOff val="5000"/>
                  </a:schemeClr>
                </a:solidFill>
              </a:rPr>
              <a:t>; the </a:t>
            </a:r>
            <a:r>
              <a:rPr lang="en-US" sz="2300" dirty="0">
                <a:solidFill>
                  <a:srgbClr val="0000FF"/>
                </a:solidFill>
              </a:rPr>
              <a:t>provider networks are often referred to as national or regional ISPs</a:t>
            </a:r>
            <a:r>
              <a:rPr lang="en-US" sz="2300" dirty="0">
                <a:solidFill>
                  <a:schemeClr val="tx1">
                    <a:lumMod val="95000"/>
                    <a:lumOff val="5000"/>
                  </a:schemeClr>
                </a:solidFill>
              </a:rPr>
              <a:t>. </a:t>
            </a:r>
          </a:p>
        </p:txBody>
      </p:sp>
    </p:spTree>
    <p:extLst>
      <p:ext uri="{BB962C8B-B14F-4D97-AF65-F5344CB8AC3E}">
        <p14:creationId xmlns:p14="http://schemas.microsoft.com/office/powerpoint/2010/main" val="2706400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4" name="TextBox 3">
            <a:extLst>
              <a:ext uri="{FF2B5EF4-FFF2-40B4-BE49-F238E27FC236}">
                <a16:creationId xmlns:a16="http://schemas.microsoft.com/office/drawing/2014/main" id="{0A278AE0-8869-714C-47F1-49414E7FABAA}"/>
              </a:ext>
            </a:extLst>
          </p:cNvPr>
          <p:cNvSpPr txBox="1"/>
          <p:nvPr/>
        </p:nvSpPr>
        <p:spPr>
          <a:xfrm>
            <a:off x="580835" y="719890"/>
            <a:ext cx="11043919" cy="5832366"/>
          </a:xfrm>
          <a:prstGeom prst="rect">
            <a:avLst/>
          </a:prstGeom>
          <a:noFill/>
        </p:spPr>
        <p:txBody>
          <a:bodyPr wrap="square" rtlCol="0">
            <a:spAutoFit/>
          </a:bodyPr>
          <a:lstStyle/>
          <a:p>
            <a:pPr marL="0" lvl="1" algn="just">
              <a:spcAft>
                <a:spcPts val="600"/>
              </a:spcAft>
            </a:pPr>
            <a:r>
              <a:rPr lang="en-US" sz="2400" b="1" dirty="0">
                <a:solidFill>
                  <a:srgbClr val="C00000"/>
                </a:solidFill>
              </a:rPr>
              <a:t>Accessing the Network</a:t>
            </a:r>
          </a:p>
          <a:p>
            <a:pPr marL="342900" lvl="1" indent="-342900" algn="just">
              <a:spcAft>
                <a:spcPts val="1200"/>
              </a:spcAft>
              <a:buFont typeface="Wingdings" panose="05000000000000000000" pitchFamily="2" charset="2"/>
              <a:buChar char="§"/>
            </a:pPr>
            <a:r>
              <a:rPr lang="en-US" sz="2400" dirty="0">
                <a:solidFill>
                  <a:schemeClr val="tx1">
                    <a:lumMod val="95000"/>
                    <a:lumOff val="5000"/>
                  </a:schemeClr>
                </a:solidFill>
              </a:rPr>
              <a:t>To access any part of the internet the user has to become a part of it, this can happen using any of the following access methods</a:t>
            </a:r>
          </a:p>
          <a:p>
            <a:pPr marL="720725" lvl="1" indent="-358775" algn="just">
              <a:spcAft>
                <a:spcPts val="600"/>
              </a:spcAft>
              <a:buFont typeface="+mj-lt"/>
              <a:buAutoNum type="arabicPeriod"/>
            </a:pPr>
            <a:r>
              <a:rPr lang="en-US" sz="2300" dirty="0">
                <a:solidFill>
                  <a:srgbClr val="0000FF"/>
                </a:solidFill>
              </a:rPr>
              <a:t>Using Telephone networks- </a:t>
            </a:r>
            <a:r>
              <a:rPr lang="en-US" sz="2300" dirty="0">
                <a:solidFill>
                  <a:schemeClr val="tx1">
                    <a:lumMod val="95000"/>
                    <a:lumOff val="5000"/>
                  </a:schemeClr>
                </a:solidFill>
              </a:rPr>
              <a:t>Since the telephone system is </a:t>
            </a:r>
            <a:r>
              <a:rPr lang="en-US" sz="2300" dirty="0">
                <a:solidFill>
                  <a:srgbClr val="0000FF"/>
                </a:solidFill>
              </a:rPr>
              <a:t>connected to Internet</a:t>
            </a:r>
            <a:r>
              <a:rPr lang="en-US" sz="2300" dirty="0">
                <a:solidFill>
                  <a:schemeClr val="tx1">
                    <a:lumMod val="95000"/>
                    <a:lumOff val="5000"/>
                  </a:schemeClr>
                </a:solidFill>
              </a:rPr>
              <a:t>, if the user owns the telephone service he can access the network using </a:t>
            </a:r>
            <a:r>
              <a:rPr lang="en-US" sz="2300" dirty="0">
                <a:solidFill>
                  <a:srgbClr val="0000FF"/>
                </a:solidFill>
              </a:rPr>
              <a:t>Digital Subscriber Line (DSL)</a:t>
            </a:r>
            <a:r>
              <a:rPr lang="en-US" sz="2300" dirty="0">
                <a:solidFill>
                  <a:schemeClr val="tx1">
                    <a:lumMod val="95000"/>
                    <a:lumOff val="5000"/>
                  </a:schemeClr>
                </a:solidFill>
              </a:rPr>
              <a:t>. DSL supports both data and voice communication</a:t>
            </a:r>
          </a:p>
          <a:p>
            <a:pPr marL="720725" lvl="1" indent="-358775" algn="just">
              <a:spcAft>
                <a:spcPts val="600"/>
              </a:spcAft>
              <a:buFont typeface="+mj-lt"/>
              <a:buAutoNum type="arabicPeriod"/>
            </a:pPr>
            <a:r>
              <a:rPr lang="en-US" sz="2300" dirty="0">
                <a:solidFill>
                  <a:srgbClr val="0000FF"/>
                </a:solidFill>
              </a:rPr>
              <a:t>Using Cable Networks- </a:t>
            </a:r>
            <a:r>
              <a:rPr lang="en-US" sz="2300" dirty="0">
                <a:solidFill>
                  <a:schemeClr val="tx1">
                    <a:lumMod val="95000"/>
                    <a:lumOff val="5000"/>
                  </a:schemeClr>
                </a:solidFill>
              </a:rPr>
              <a:t>More and more residents over the last two decades have begun using </a:t>
            </a:r>
            <a:r>
              <a:rPr lang="en-US" sz="2300" dirty="0">
                <a:solidFill>
                  <a:srgbClr val="0000FF"/>
                </a:solidFill>
              </a:rPr>
              <a:t>cable TV services instead of antennas to receive TV broadcasting</a:t>
            </a:r>
            <a:r>
              <a:rPr lang="en-US" sz="2300" dirty="0">
                <a:solidFill>
                  <a:schemeClr val="tx1">
                    <a:lumMod val="95000"/>
                    <a:lumOff val="5000"/>
                  </a:schemeClr>
                </a:solidFill>
              </a:rPr>
              <a:t>. It provides a higher speed connection, but the </a:t>
            </a:r>
            <a:r>
              <a:rPr lang="en-US" sz="2300" dirty="0">
                <a:solidFill>
                  <a:srgbClr val="0000FF"/>
                </a:solidFill>
              </a:rPr>
              <a:t>speed varies </a:t>
            </a:r>
            <a:r>
              <a:rPr lang="en-US" sz="2300" dirty="0">
                <a:solidFill>
                  <a:schemeClr val="tx1">
                    <a:lumMod val="95000"/>
                    <a:lumOff val="5000"/>
                  </a:schemeClr>
                </a:solidFill>
              </a:rPr>
              <a:t>depending on the </a:t>
            </a:r>
            <a:r>
              <a:rPr lang="en-US" sz="2300" dirty="0">
                <a:solidFill>
                  <a:srgbClr val="0000FF"/>
                </a:solidFill>
              </a:rPr>
              <a:t>number of neighbors that use the same cable</a:t>
            </a:r>
          </a:p>
          <a:p>
            <a:pPr marL="720725" lvl="1" indent="-358775" algn="just">
              <a:spcAft>
                <a:spcPts val="600"/>
              </a:spcAft>
              <a:buFont typeface="+mj-lt"/>
              <a:buAutoNum type="arabicPeriod"/>
            </a:pPr>
            <a:r>
              <a:rPr lang="en-US" sz="2300" dirty="0">
                <a:solidFill>
                  <a:srgbClr val="0000FF"/>
                </a:solidFill>
              </a:rPr>
              <a:t>Using Wireless Networks - </a:t>
            </a:r>
            <a:r>
              <a:rPr lang="en-US" sz="2300" dirty="0">
                <a:solidFill>
                  <a:schemeClr val="tx1">
                    <a:lumMod val="95000"/>
                    <a:lumOff val="5000"/>
                  </a:schemeClr>
                </a:solidFill>
              </a:rPr>
              <a:t>Wireless connectivity has recently become increasingly popular. A </a:t>
            </a:r>
            <a:r>
              <a:rPr lang="en-US" sz="2300" dirty="0">
                <a:solidFill>
                  <a:srgbClr val="0000FF"/>
                </a:solidFill>
              </a:rPr>
              <a:t>household or a small business can use</a:t>
            </a:r>
            <a:r>
              <a:rPr lang="en-US" sz="2300" dirty="0">
                <a:solidFill>
                  <a:schemeClr val="tx1">
                    <a:lumMod val="95000"/>
                    <a:lumOff val="5000"/>
                  </a:schemeClr>
                </a:solidFill>
              </a:rPr>
              <a:t> a </a:t>
            </a:r>
            <a:r>
              <a:rPr lang="en-US" sz="2300" dirty="0">
                <a:solidFill>
                  <a:srgbClr val="0000FF"/>
                </a:solidFill>
              </a:rPr>
              <a:t>combination of wireless and wired connections to access the Internet</a:t>
            </a:r>
            <a:r>
              <a:rPr lang="en-US" sz="2300" dirty="0">
                <a:solidFill>
                  <a:schemeClr val="tx1">
                    <a:lumMod val="95000"/>
                    <a:lumOff val="5000"/>
                  </a:schemeClr>
                </a:solidFill>
              </a:rPr>
              <a:t>. With the growing wireless WAN access, a household or a small business can be connected to the Internet through a wireless WAN. </a:t>
            </a:r>
          </a:p>
        </p:txBody>
      </p:sp>
    </p:spTree>
    <p:extLst>
      <p:ext uri="{BB962C8B-B14F-4D97-AF65-F5344CB8AC3E}">
        <p14:creationId xmlns:p14="http://schemas.microsoft.com/office/powerpoint/2010/main" val="2347692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4" name="TextBox 3">
            <a:extLst>
              <a:ext uri="{FF2B5EF4-FFF2-40B4-BE49-F238E27FC236}">
                <a16:creationId xmlns:a16="http://schemas.microsoft.com/office/drawing/2014/main" id="{0A278AE0-8869-714C-47F1-49414E7FABAA}"/>
              </a:ext>
            </a:extLst>
          </p:cNvPr>
          <p:cNvSpPr txBox="1"/>
          <p:nvPr/>
        </p:nvSpPr>
        <p:spPr>
          <a:xfrm>
            <a:off x="558801" y="784278"/>
            <a:ext cx="10939779" cy="2662267"/>
          </a:xfrm>
          <a:prstGeom prst="rect">
            <a:avLst/>
          </a:prstGeom>
          <a:noFill/>
        </p:spPr>
        <p:txBody>
          <a:bodyPr wrap="square" rtlCol="0">
            <a:spAutoFit/>
          </a:bodyPr>
          <a:lstStyle/>
          <a:p>
            <a:pPr marL="0" lvl="1" algn="just">
              <a:spcAft>
                <a:spcPts val="600"/>
              </a:spcAft>
            </a:pPr>
            <a:r>
              <a:rPr lang="en-US" sz="2400" b="1" dirty="0">
                <a:solidFill>
                  <a:srgbClr val="C00000"/>
                </a:solidFill>
              </a:rPr>
              <a:t>Accessing the Network</a:t>
            </a:r>
          </a:p>
          <a:p>
            <a:pPr marL="712788" lvl="1" indent="-350838" algn="just">
              <a:spcAft>
                <a:spcPts val="600"/>
              </a:spcAft>
              <a:buFont typeface="+mj-lt"/>
              <a:buAutoNum type="arabicPeriod" startAt="4"/>
            </a:pPr>
            <a:r>
              <a:rPr lang="en-US" sz="2300" dirty="0">
                <a:solidFill>
                  <a:srgbClr val="0000FF"/>
                </a:solidFill>
              </a:rPr>
              <a:t>Direct connection to network- </a:t>
            </a:r>
            <a:r>
              <a:rPr lang="en-US" sz="2300" dirty="0"/>
              <a:t>A </a:t>
            </a:r>
            <a:r>
              <a:rPr lang="en-US" sz="2300" dirty="0">
                <a:solidFill>
                  <a:srgbClr val="0000FF"/>
                </a:solidFill>
              </a:rPr>
              <a:t>large organization or a large corporation </a:t>
            </a:r>
            <a:r>
              <a:rPr lang="en-US" sz="2300" dirty="0"/>
              <a:t>can itself become </a:t>
            </a:r>
            <a:r>
              <a:rPr lang="en-US" sz="2300" dirty="0">
                <a:solidFill>
                  <a:srgbClr val="0000FF"/>
                </a:solidFill>
              </a:rPr>
              <a:t>a local ISP and be connected to the Internet</a:t>
            </a:r>
            <a:r>
              <a:rPr lang="en-US" sz="2300" dirty="0"/>
              <a:t>. This can be done if the </a:t>
            </a:r>
            <a:r>
              <a:rPr lang="en-US" sz="2300" dirty="0">
                <a:solidFill>
                  <a:srgbClr val="0000FF"/>
                </a:solidFill>
              </a:rPr>
              <a:t>organization or the corporation leases a high-speed WAN from a carrier provider and connects itself to a regional ISP</a:t>
            </a:r>
            <a:r>
              <a:rPr lang="en-US" sz="2300" dirty="0"/>
              <a:t>. For example, a large university with several campuses can create an internetwork and then connect the internetwork to the Internet. </a:t>
            </a:r>
          </a:p>
        </p:txBody>
      </p:sp>
    </p:spTree>
    <p:extLst>
      <p:ext uri="{BB962C8B-B14F-4D97-AF65-F5344CB8AC3E}">
        <p14:creationId xmlns:p14="http://schemas.microsoft.com/office/powerpoint/2010/main" val="490875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4" name="TextBox 3">
            <a:extLst>
              <a:ext uri="{FF2B5EF4-FFF2-40B4-BE49-F238E27FC236}">
                <a16:creationId xmlns:a16="http://schemas.microsoft.com/office/drawing/2014/main" id="{0A278AE0-8869-714C-47F1-49414E7FABAA}"/>
              </a:ext>
            </a:extLst>
          </p:cNvPr>
          <p:cNvSpPr txBox="1"/>
          <p:nvPr/>
        </p:nvSpPr>
        <p:spPr>
          <a:xfrm>
            <a:off x="558801" y="752379"/>
            <a:ext cx="11074397" cy="5740033"/>
          </a:xfrm>
          <a:prstGeom prst="rect">
            <a:avLst/>
          </a:prstGeom>
          <a:noFill/>
        </p:spPr>
        <p:txBody>
          <a:bodyPr wrap="square" rtlCol="0">
            <a:spAutoFit/>
          </a:bodyPr>
          <a:lstStyle/>
          <a:p>
            <a:pPr marL="0" lvl="1" algn="just">
              <a:spcAft>
                <a:spcPts val="1200"/>
              </a:spcAft>
            </a:pPr>
            <a:r>
              <a:rPr lang="en-US" sz="2400" b="1" dirty="0">
                <a:solidFill>
                  <a:srgbClr val="C00000"/>
                </a:solidFill>
              </a:rPr>
              <a:t>Network Models/ Network Architecture</a:t>
            </a:r>
          </a:p>
          <a:p>
            <a:pPr marL="342900" lvl="1" indent="-342900" algn="just">
              <a:spcAft>
                <a:spcPts val="600"/>
              </a:spcAft>
              <a:buFont typeface="Wingdings" panose="05000000000000000000" pitchFamily="2" charset="2"/>
              <a:buChar char="§"/>
            </a:pPr>
            <a:r>
              <a:rPr lang="en-US" sz="2200" dirty="0"/>
              <a:t>A </a:t>
            </a:r>
            <a:r>
              <a:rPr lang="en-US" sz="2200" dirty="0">
                <a:solidFill>
                  <a:srgbClr val="0000FF"/>
                </a:solidFill>
              </a:rPr>
              <a:t>networking model </a:t>
            </a:r>
            <a:r>
              <a:rPr lang="en-US" sz="2200" dirty="0"/>
              <a:t>is also called as a </a:t>
            </a:r>
            <a:r>
              <a:rPr lang="en-US" sz="2200" dirty="0">
                <a:solidFill>
                  <a:srgbClr val="0000FF"/>
                </a:solidFill>
              </a:rPr>
              <a:t>networking architecture or a network blueprint </a:t>
            </a:r>
          </a:p>
          <a:p>
            <a:pPr marL="342900" lvl="1" indent="-342900" algn="just">
              <a:spcAft>
                <a:spcPts val="600"/>
              </a:spcAft>
              <a:buFont typeface="Wingdings" panose="05000000000000000000" pitchFamily="2" charset="2"/>
              <a:buChar char="§"/>
            </a:pPr>
            <a:r>
              <a:rPr lang="en-US" sz="2200" dirty="0"/>
              <a:t>It refers to a </a:t>
            </a:r>
            <a:r>
              <a:rPr lang="en-US" sz="2200" dirty="0">
                <a:solidFill>
                  <a:srgbClr val="0000FF"/>
                </a:solidFill>
              </a:rPr>
              <a:t>comprehensive set of documents</a:t>
            </a:r>
            <a:r>
              <a:rPr lang="en-US" sz="2200" dirty="0"/>
              <a:t>. Individually, </a:t>
            </a:r>
            <a:r>
              <a:rPr lang="en-US" sz="2200" dirty="0">
                <a:solidFill>
                  <a:srgbClr val="0000FF"/>
                </a:solidFill>
              </a:rPr>
              <a:t>each document describes one small function required for a network</a:t>
            </a:r>
            <a:r>
              <a:rPr lang="en-US" sz="2200" dirty="0"/>
              <a:t>; collectively, </a:t>
            </a:r>
            <a:r>
              <a:rPr lang="en-US" sz="2200" dirty="0">
                <a:solidFill>
                  <a:srgbClr val="0000FF"/>
                </a:solidFill>
              </a:rPr>
              <a:t>these documents define everything that should happen for a computer network to work</a:t>
            </a:r>
          </a:p>
          <a:p>
            <a:pPr marL="342900" lvl="1" indent="-342900" algn="just">
              <a:spcAft>
                <a:spcPts val="600"/>
              </a:spcAft>
              <a:buFont typeface="Wingdings" panose="05000000000000000000" pitchFamily="2" charset="2"/>
              <a:buChar char="§"/>
            </a:pPr>
            <a:r>
              <a:rPr lang="en-US" sz="2200" dirty="0"/>
              <a:t>Some documents </a:t>
            </a:r>
            <a:r>
              <a:rPr lang="en-US" sz="2200" dirty="0">
                <a:solidFill>
                  <a:srgbClr val="0000FF"/>
                </a:solidFill>
              </a:rPr>
              <a:t>define a protocol</a:t>
            </a:r>
            <a:r>
              <a:rPr lang="en-US" sz="2200" dirty="0"/>
              <a:t>, which is a </a:t>
            </a:r>
            <a:r>
              <a:rPr lang="en-US" sz="2200" dirty="0">
                <a:solidFill>
                  <a:srgbClr val="0000FF"/>
                </a:solidFill>
              </a:rPr>
              <a:t>set of logical rules that devices must follow </a:t>
            </a:r>
            <a:r>
              <a:rPr lang="en-US" sz="2200" dirty="0"/>
              <a:t>to communicate</a:t>
            </a:r>
          </a:p>
          <a:p>
            <a:pPr marL="342900" lvl="1" indent="-342900" algn="just">
              <a:spcAft>
                <a:spcPts val="600"/>
              </a:spcAft>
              <a:buFont typeface="Wingdings" panose="05000000000000000000" pitchFamily="2" charset="2"/>
              <a:buChar char="§"/>
            </a:pPr>
            <a:r>
              <a:rPr lang="en-US" sz="2200" dirty="0"/>
              <a:t>Other documents </a:t>
            </a:r>
            <a:r>
              <a:rPr lang="en-US" sz="2200" dirty="0">
                <a:solidFill>
                  <a:srgbClr val="0000FF"/>
                </a:solidFill>
              </a:rPr>
              <a:t>define some physical requirements for networking</a:t>
            </a:r>
            <a:r>
              <a:rPr lang="en-US" sz="2200" dirty="0"/>
              <a:t>. For example, a document could define the voltage and current levels used on a particular cable when transmitting data</a:t>
            </a:r>
          </a:p>
          <a:p>
            <a:pPr marL="342900" lvl="1" indent="-342900" algn="just">
              <a:spcAft>
                <a:spcPts val="600"/>
              </a:spcAft>
              <a:buFont typeface="Wingdings" panose="05000000000000000000" pitchFamily="2" charset="2"/>
              <a:buChar char="§"/>
            </a:pPr>
            <a:r>
              <a:rPr lang="en-US" sz="2200" dirty="0"/>
              <a:t>Protocol is defined as </a:t>
            </a:r>
            <a:r>
              <a:rPr lang="en-US" sz="2200" dirty="0">
                <a:solidFill>
                  <a:srgbClr val="0000FF"/>
                </a:solidFill>
              </a:rPr>
              <a:t>set of rules that both sender and receiver and intermediate nodes need to follow to be able to communicate effectively</a:t>
            </a:r>
          </a:p>
          <a:p>
            <a:pPr marL="342900" lvl="1" indent="-342900" algn="just">
              <a:spcAft>
                <a:spcPts val="600"/>
              </a:spcAft>
              <a:buFont typeface="Wingdings" panose="05000000000000000000" pitchFamily="2" charset="2"/>
              <a:buChar char="§"/>
            </a:pPr>
            <a:r>
              <a:rPr lang="en-US" sz="2200" dirty="0"/>
              <a:t>With </a:t>
            </a:r>
            <a:r>
              <a:rPr lang="en-US" sz="2200" dirty="0">
                <a:solidFill>
                  <a:srgbClr val="0000FF"/>
                </a:solidFill>
              </a:rPr>
              <a:t>simple communication only one protocol is sufficient</a:t>
            </a:r>
            <a:r>
              <a:rPr lang="en-US" sz="2200" dirty="0"/>
              <a:t>, when </a:t>
            </a:r>
            <a:r>
              <a:rPr lang="en-US" sz="2200" dirty="0">
                <a:solidFill>
                  <a:srgbClr val="0000FF"/>
                </a:solidFill>
              </a:rPr>
              <a:t>communication is complex </a:t>
            </a:r>
            <a:r>
              <a:rPr lang="en-US" sz="2200" dirty="0"/>
              <a:t>the </a:t>
            </a:r>
            <a:r>
              <a:rPr lang="en-US" sz="2200" dirty="0">
                <a:solidFill>
                  <a:srgbClr val="0000FF"/>
                </a:solidFill>
              </a:rPr>
              <a:t>task is divided between different layers and a protocol is required at every layer</a:t>
            </a:r>
            <a:r>
              <a:rPr lang="en-US" sz="2200" dirty="0"/>
              <a:t>. This is called </a:t>
            </a:r>
            <a:r>
              <a:rPr lang="en-US" sz="2200" dirty="0">
                <a:solidFill>
                  <a:srgbClr val="0000FF"/>
                </a:solidFill>
              </a:rPr>
              <a:t>Protocol Layering</a:t>
            </a:r>
          </a:p>
        </p:txBody>
      </p:sp>
    </p:spTree>
    <p:extLst>
      <p:ext uri="{BB962C8B-B14F-4D97-AF65-F5344CB8AC3E}">
        <p14:creationId xmlns:p14="http://schemas.microsoft.com/office/powerpoint/2010/main" val="4046754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pic>
        <p:nvPicPr>
          <p:cNvPr id="5" name="Picture 4">
            <a:extLst>
              <a:ext uri="{FF2B5EF4-FFF2-40B4-BE49-F238E27FC236}">
                <a16:creationId xmlns:a16="http://schemas.microsoft.com/office/drawing/2014/main" id="{C97483FE-28D1-F8BD-0257-32984B3FD0E4}"/>
              </a:ext>
            </a:extLst>
          </p:cNvPr>
          <p:cNvPicPr>
            <a:picLocks noChangeAspect="1"/>
          </p:cNvPicPr>
          <p:nvPr/>
        </p:nvPicPr>
        <p:blipFill rotWithShape="1">
          <a:blip r:embed="rId2"/>
          <a:srcRect l="1883" t="4278" r="2799" b="7442"/>
          <a:stretch/>
        </p:blipFill>
        <p:spPr>
          <a:xfrm>
            <a:off x="2238013" y="862376"/>
            <a:ext cx="7715973" cy="1641696"/>
          </a:xfrm>
          <a:prstGeom prst="rect">
            <a:avLst/>
          </a:prstGeom>
        </p:spPr>
      </p:pic>
      <p:sp>
        <p:nvSpPr>
          <p:cNvPr id="6" name="TextBox 5">
            <a:extLst>
              <a:ext uri="{FF2B5EF4-FFF2-40B4-BE49-F238E27FC236}">
                <a16:creationId xmlns:a16="http://schemas.microsoft.com/office/drawing/2014/main" id="{EEC3F8FB-454C-D301-0857-B629A6322D6C}"/>
              </a:ext>
            </a:extLst>
          </p:cNvPr>
          <p:cNvSpPr txBox="1"/>
          <p:nvPr/>
        </p:nvSpPr>
        <p:spPr>
          <a:xfrm>
            <a:off x="3508743" y="2505052"/>
            <a:ext cx="5061097" cy="369332"/>
          </a:xfrm>
          <a:prstGeom prst="rect">
            <a:avLst/>
          </a:prstGeom>
          <a:noFill/>
        </p:spPr>
        <p:txBody>
          <a:bodyPr wrap="square" rtlCol="0">
            <a:spAutoFit/>
          </a:bodyPr>
          <a:lstStyle/>
          <a:p>
            <a:pPr algn="ctr"/>
            <a:r>
              <a:rPr lang="en-IN" b="1" dirty="0">
                <a:solidFill>
                  <a:srgbClr val="6600FF"/>
                </a:solidFill>
              </a:rPr>
              <a:t>Figure. Simple Communication</a:t>
            </a:r>
          </a:p>
        </p:txBody>
      </p:sp>
      <p:sp>
        <p:nvSpPr>
          <p:cNvPr id="8" name="TextBox 7">
            <a:extLst>
              <a:ext uri="{FF2B5EF4-FFF2-40B4-BE49-F238E27FC236}">
                <a16:creationId xmlns:a16="http://schemas.microsoft.com/office/drawing/2014/main" id="{A490495C-7210-5691-139D-F49A5C297BE1}"/>
              </a:ext>
            </a:extLst>
          </p:cNvPr>
          <p:cNvSpPr txBox="1"/>
          <p:nvPr/>
        </p:nvSpPr>
        <p:spPr>
          <a:xfrm>
            <a:off x="593651" y="2880446"/>
            <a:ext cx="11004698" cy="3631763"/>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190" dirty="0"/>
              <a:t>Assume </a:t>
            </a:r>
            <a:r>
              <a:rPr lang="en-IN" sz="2190" dirty="0">
                <a:solidFill>
                  <a:srgbClr val="0000FF"/>
                </a:solidFill>
              </a:rPr>
              <a:t>Mr. X and Mr. Y</a:t>
            </a:r>
            <a:r>
              <a:rPr lang="en-IN" sz="2190" dirty="0"/>
              <a:t> are neighbors with a lot of </a:t>
            </a:r>
            <a:r>
              <a:rPr lang="en-IN" sz="2190" dirty="0">
                <a:solidFill>
                  <a:srgbClr val="0000FF"/>
                </a:solidFill>
              </a:rPr>
              <a:t>common ideas</a:t>
            </a:r>
            <a:r>
              <a:rPr lang="en-IN" sz="2190" dirty="0"/>
              <a:t>. </a:t>
            </a:r>
            <a:r>
              <a:rPr lang="en-IN" sz="2190" dirty="0">
                <a:solidFill>
                  <a:srgbClr val="0000FF"/>
                </a:solidFill>
              </a:rPr>
              <a:t>Communication between them takes place in one layer, face to face, in the same language</a:t>
            </a:r>
          </a:p>
          <a:p>
            <a:pPr marL="342900" indent="-342900" algn="just">
              <a:spcAft>
                <a:spcPts val="600"/>
              </a:spcAft>
              <a:buFont typeface="Wingdings" panose="05000000000000000000" pitchFamily="2" charset="2"/>
              <a:buChar char="§"/>
            </a:pPr>
            <a:r>
              <a:rPr lang="en-US" sz="2190" dirty="0"/>
              <a:t>Set of rules needs to be followed are </a:t>
            </a:r>
            <a:r>
              <a:rPr lang="en-US" sz="2190" dirty="0">
                <a:solidFill>
                  <a:srgbClr val="C00000"/>
                </a:solidFill>
              </a:rPr>
              <a:t>(Simple Communication: Creating, Sending/ Receive)</a:t>
            </a:r>
          </a:p>
          <a:p>
            <a:pPr marL="712788" lvl="1" indent="-350838" algn="just">
              <a:buFont typeface="+mj-lt"/>
              <a:buAutoNum type="arabicPeriod"/>
            </a:pPr>
            <a:r>
              <a:rPr lang="en-US" sz="2190" dirty="0">
                <a:solidFill>
                  <a:srgbClr val="0000FF"/>
                </a:solidFill>
              </a:rPr>
              <a:t>X and Y know that they should greet each other when they meet</a:t>
            </a:r>
          </a:p>
          <a:p>
            <a:pPr marL="712788" lvl="1" indent="-350838" algn="just">
              <a:buFont typeface="+mj-lt"/>
              <a:buAutoNum type="arabicPeriod"/>
            </a:pPr>
            <a:r>
              <a:rPr lang="en-US" sz="2190" dirty="0">
                <a:solidFill>
                  <a:srgbClr val="0000FF"/>
                </a:solidFill>
              </a:rPr>
              <a:t>They know that they should limit their vocabulary to the level of their friendship</a:t>
            </a:r>
          </a:p>
          <a:p>
            <a:pPr marL="712788" lvl="1" indent="-350838" algn="just">
              <a:buFont typeface="+mj-lt"/>
              <a:buAutoNum type="arabicPeriod"/>
            </a:pPr>
            <a:r>
              <a:rPr lang="en-US" sz="2190" dirty="0">
                <a:solidFill>
                  <a:srgbClr val="0000FF"/>
                </a:solidFill>
              </a:rPr>
              <a:t>Each party knows that she should catch phrase from speaking when the other party is speaking</a:t>
            </a:r>
          </a:p>
          <a:p>
            <a:pPr marL="712788" lvl="1" indent="-350838" algn="just">
              <a:buFont typeface="+mj-lt"/>
              <a:buAutoNum type="arabicPeriod"/>
            </a:pPr>
            <a:r>
              <a:rPr lang="en-US" sz="2190" dirty="0">
                <a:solidFill>
                  <a:srgbClr val="0000FF"/>
                </a:solidFill>
              </a:rPr>
              <a:t>Each party knows that the conversation should be a dialog, not a monolog: both should have the opportunity to talk about the issue</a:t>
            </a:r>
          </a:p>
          <a:p>
            <a:pPr marL="712788" lvl="1" indent="-350838" algn="just">
              <a:buFont typeface="+mj-lt"/>
              <a:buAutoNum type="arabicPeriod"/>
            </a:pPr>
            <a:r>
              <a:rPr lang="en-US" sz="2190" dirty="0">
                <a:solidFill>
                  <a:srgbClr val="0000FF"/>
                </a:solidFill>
              </a:rPr>
              <a:t>They should exchange some nice words when they leave</a:t>
            </a:r>
            <a:endParaRPr lang="en-IN" sz="2190" dirty="0">
              <a:solidFill>
                <a:srgbClr val="0000FF"/>
              </a:solidFill>
            </a:endParaRPr>
          </a:p>
        </p:txBody>
      </p:sp>
    </p:spTree>
    <p:extLst>
      <p:ext uri="{BB962C8B-B14F-4D97-AF65-F5344CB8AC3E}">
        <p14:creationId xmlns:p14="http://schemas.microsoft.com/office/powerpoint/2010/main" val="4126436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7950" y="839363"/>
            <a:ext cx="11004698" cy="5478423"/>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t>Complex Communication </a:t>
            </a:r>
            <a:r>
              <a:rPr lang="en-IN" sz="2200" dirty="0">
                <a:solidFill>
                  <a:srgbClr val="C00000"/>
                </a:solidFill>
              </a:rPr>
              <a:t>(Creating,  Encryption/ Decryption, Sending/ Receiving)</a:t>
            </a:r>
          </a:p>
          <a:p>
            <a:pPr marL="712788" lvl="1" indent="-350838" algn="just">
              <a:spcAft>
                <a:spcPts val="600"/>
              </a:spcAft>
              <a:buFont typeface="+mj-lt"/>
              <a:buAutoNum type="arabicPeriod"/>
            </a:pPr>
            <a:r>
              <a:rPr lang="en-US" sz="2200" dirty="0">
                <a:solidFill>
                  <a:srgbClr val="0000FF"/>
                </a:solidFill>
              </a:rPr>
              <a:t>Mr. X and Mr. Y move to different places, and they decide to continue their conversation using regular mail through the post office. However, they do not want their ideas to be revealed by other people if the letters are intercepted</a:t>
            </a:r>
          </a:p>
          <a:p>
            <a:pPr marL="712788" lvl="1" indent="-350838" algn="just">
              <a:spcAft>
                <a:spcPts val="600"/>
              </a:spcAft>
              <a:buFont typeface="+mj-lt"/>
              <a:buAutoNum type="arabicPeriod"/>
            </a:pPr>
            <a:r>
              <a:rPr lang="en-US" sz="2200" dirty="0">
                <a:solidFill>
                  <a:srgbClr val="0000FF"/>
                </a:solidFill>
              </a:rPr>
              <a:t>They agree on an encryption/decryption technique. The sender of the letter encrypts it to make it unreadable by an intruder; the receiver of the letter decrypts it to get the original letter</a:t>
            </a:r>
          </a:p>
          <a:p>
            <a:pPr marL="712788" lvl="1" indent="-350838" algn="just">
              <a:spcAft>
                <a:spcPts val="600"/>
              </a:spcAft>
              <a:buFont typeface="+mj-lt"/>
              <a:buAutoNum type="arabicPeriod"/>
            </a:pPr>
            <a:r>
              <a:rPr lang="en-US" sz="2200" dirty="0">
                <a:solidFill>
                  <a:srgbClr val="0000FF"/>
                </a:solidFill>
              </a:rPr>
              <a:t>The communication between X and Y takes place in three layers. Let us assume that X sends the first letter to Y</a:t>
            </a:r>
          </a:p>
          <a:p>
            <a:pPr marL="712788" lvl="1" indent="-350838" algn="just">
              <a:spcAft>
                <a:spcPts val="600"/>
              </a:spcAft>
              <a:buFont typeface="+mj-lt"/>
              <a:buAutoNum type="arabicPeriod"/>
            </a:pPr>
            <a:r>
              <a:rPr lang="en-US" sz="2200" dirty="0">
                <a:solidFill>
                  <a:srgbClr val="0000FF"/>
                </a:solidFill>
              </a:rPr>
              <a:t>X talks to the machine at the third layer as though the machine is Y and is listening to her. The third layer machine listens to what X says and creates the plaintext (a letter in English), which is passed to the second layer machine. The second layer machine takes the plaintext, encrypts it, and creates the ciphertext, which is passed to the first layer machine. The first layer machine, presumably a robot, takes the ciphertext, puts it in an envelope, adds the sender and receiver addresses, and mails it. </a:t>
            </a:r>
          </a:p>
        </p:txBody>
      </p:sp>
    </p:spTree>
    <p:extLst>
      <p:ext uri="{BB962C8B-B14F-4D97-AF65-F5344CB8AC3E}">
        <p14:creationId xmlns:p14="http://schemas.microsoft.com/office/powerpoint/2010/main" val="2477916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493882" y="1051149"/>
            <a:ext cx="11004698" cy="1800493"/>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t>Complex Communication</a:t>
            </a:r>
          </a:p>
          <a:p>
            <a:pPr marL="819150" lvl="1" indent="-457200" algn="just">
              <a:buFont typeface="+mj-lt"/>
              <a:buAutoNum type="arabicPeriod" startAt="5"/>
            </a:pPr>
            <a:r>
              <a:rPr lang="en-US" sz="2100" dirty="0">
                <a:solidFill>
                  <a:srgbClr val="0000FF"/>
                </a:solidFill>
              </a:rPr>
              <a:t>Protocol layering enables us to divide a complex task into several smaller and simpler tasks also we can separate the services from the implementation- A layer needs to be able to receive a set of services from the lower layer and to give the services to the upper layer; we don’t care about how the layer is implemented. </a:t>
            </a:r>
            <a:endParaRPr lang="en-IN" sz="2100" dirty="0">
              <a:solidFill>
                <a:srgbClr val="0000FF"/>
              </a:solidFill>
            </a:endParaRPr>
          </a:p>
        </p:txBody>
      </p:sp>
    </p:spTree>
    <p:extLst>
      <p:ext uri="{BB962C8B-B14F-4D97-AF65-F5344CB8AC3E}">
        <p14:creationId xmlns:p14="http://schemas.microsoft.com/office/powerpoint/2010/main" val="3277490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a:xfrm>
            <a:off x="838199" y="135217"/>
            <a:ext cx="10660381" cy="618581"/>
          </a:xfrm>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89280" y="784278"/>
            <a:ext cx="5100320" cy="3139321"/>
          </a:xfrm>
          <a:prstGeom prst="rect">
            <a:avLst/>
          </a:prstGeom>
          <a:noFill/>
        </p:spPr>
        <p:txBody>
          <a:bodyPr wrap="square">
            <a:spAutoFit/>
          </a:bodyPr>
          <a:lstStyle/>
          <a:p>
            <a:pPr algn="just">
              <a:spcAft>
                <a:spcPts val="600"/>
              </a:spcAft>
            </a:pPr>
            <a:r>
              <a:rPr lang="en-IN" sz="2400" b="1" dirty="0">
                <a:solidFill>
                  <a:srgbClr val="C00000"/>
                </a:solidFill>
              </a:rPr>
              <a:t>Principles Protocol Layering</a:t>
            </a:r>
          </a:p>
          <a:p>
            <a:pPr marL="342900" indent="-342900" algn="just">
              <a:buFont typeface="Wingdings" panose="05000000000000000000" pitchFamily="2" charset="2"/>
              <a:buChar char="§"/>
            </a:pPr>
            <a:r>
              <a:rPr lang="en-IN" sz="2200" b="1" dirty="0">
                <a:solidFill>
                  <a:srgbClr val="CC0066"/>
                </a:solidFill>
              </a:rPr>
              <a:t>1</a:t>
            </a:r>
            <a:r>
              <a:rPr lang="en-IN" sz="2200" b="1" baseline="30000" dirty="0">
                <a:solidFill>
                  <a:srgbClr val="CC0066"/>
                </a:solidFill>
              </a:rPr>
              <a:t>st</a:t>
            </a:r>
            <a:r>
              <a:rPr lang="en-IN" sz="2200" b="1" dirty="0">
                <a:solidFill>
                  <a:srgbClr val="CC0066"/>
                </a:solidFill>
              </a:rPr>
              <a:t> Principle</a:t>
            </a:r>
          </a:p>
          <a:p>
            <a:pPr marL="627063" lvl="1" indent="-265113" algn="just">
              <a:spcAft>
                <a:spcPts val="1200"/>
              </a:spcAft>
              <a:buFont typeface="Wingdings" panose="05000000000000000000" pitchFamily="2" charset="2"/>
              <a:buChar char="§"/>
            </a:pPr>
            <a:r>
              <a:rPr lang="en-US" sz="2200" dirty="0">
                <a:solidFill>
                  <a:schemeClr val="tx1">
                    <a:lumMod val="95000"/>
                    <a:lumOff val="5000"/>
                  </a:schemeClr>
                </a:solidFill>
              </a:rPr>
              <a:t>For a bidirectional communication each layer is required to perform opposite tasks, one in each direction</a:t>
            </a:r>
            <a:endParaRPr lang="en-IN" sz="2200" dirty="0">
              <a:solidFill>
                <a:schemeClr val="tx1">
                  <a:lumMod val="95000"/>
                  <a:lumOff val="5000"/>
                </a:schemeClr>
              </a:solidFill>
            </a:endParaRPr>
          </a:p>
          <a:p>
            <a:pPr marL="342900" indent="-342900" algn="just">
              <a:buFont typeface="Wingdings" panose="05000000000000000000" pitchFamily="2" charset="2"/>
              <a:buChar char="§"/>
            </a:pPr>
            <a:r>
              <a:rPr lang="en-IN" sz="2200" b="1" dirty="0">
                <a:solidFill>
                  <a:srgbClr val="CC0066"/>
                </a:solidFill>
              </a:rPr>
              <a:t>2</a:t>
            </a:r>
            <a:r>
              <a:rPr lang="en-IN" sz="2200" b="1" baseline="30000" dirty="0">
                <a:solidFill>
                  <a:srgbClr val="CC0066"/>
                </a:solidFill>
              </a:rPr>
              <a:t>nd</a:t>
            </a:r>
            <a:r>
              <a:rPr lang="en-IN" sz="2200" b="1" dirty="0">
                <a:solidFill>
                  <a:srgbClr val="CC0066"/>
                </a:solidFill>
              </a:rPr>
              <a:t> Principle</a:t>
            </a:r>
          </a:p>
          <a:p>
            <a:pPr marL="627063" lvl="1" indent="-265113" algn="just">
              <a:spcAft>
                <a:spcPts val="600"/>
              </a:spcAft>
              <a:buFont typeface="Wingdings" panose="05000000000000000000" pitchFamily="2" charset="2"/>
              <a:buChar char="§"/>
            </a:pPr>
            <a:r>
              <a:rPr lang="en-US" sz="2200" dirty="0">
                <a:solidFill>
                  <a:schemeClr val="tx1">
                    <a:lumMod val="95000"/>
                    <a:lumOff val="5000"/>
                  </a:schemeClr>
                </a:solidFill>
              </a:rPr>
              <a:t>The two objects under each layer at both sites should be identical. </a:t>
            </a:r>
          </a:p>
        </p:txBody>
      </p:sp>
      <p:pic>
        <p:nvPicPr>
          <p:cNvPr id="4" name="Picture 3">
            <a:extLst>
              <a:ext uri="{FF2B5EF4-FFF2-40B4-BE49-F238E27FC236}">
                <a16:creationId xmlns:a16="http://schemas.microsoft.com/office/drawing/2014/main" id="{0AB619A1-5C71-AB8D-8CC9-6F2C81359624}"/>
              </a:ext>
            </a:extLst>
          </p:cNvPr>
          <p:cNvPicPr>
            <a:picLocks noChangeAspect="1"/>
          </p:cNvPicPr>
          <p:nvPr/>
        </p:nvPicPr>
        <p:blipFill rotWithShape="1">
          <a:blip r:embed="rId2"/>
          <a:srcRect t="2847" b="5877"/>
          <a:stretch/>
        </p:blipFill>
        <p:spPr>
          <a:xfrm>
            <a:off x="2590036" y="3797891"/>
            <a:ext cx="7156705" cy="2696679"/>
          </a:xfrm>
          <a:prstGeom prst="rect">
            <a:avLst/>
          </a:prstGeom>
        </p:spPr>
      </p:pic>
      <p:sp>
        <p:nvSpPr>
          <p:cNvPr id="6" name="TextBox 5">
            <a:extLst>
              <a:ext uri="{FF2B5EF4-FFF2-40B4-BE49-F238E27FC236}">
                <a16:creationId xmlns:a16="http://schemas.microsoft.com/office/drawing/2014/main" id="{BBB583A6-D8A8-77F2-1A13-9132FB0E691C}"/>
              </a:ext>
            </a:extLst>
          </p:cNvPr>
          <p:cNvSpPr txBox="1"/>
          <p:nvPr/>
        </p:nvSpPr>
        <p:spPr>
          <a:xfrm>
            <a:off x="6096000" y="751217"/>
            <a:ext cx="5305646" cy="2231380"/>
          </a:xfrm>
          <a:prstGeom prst="rect">
            <a:avLst/>
          </a:prstGeom>
          <a:noFill/>
        </p:spPr>
        <p:txBody>
          <a:bodyPr wrap="square">
            <a:spAutoFit/>
          </a:bodyPr>
          <a:lstStyle/>
          <a:p>
            <a:pPr marL="0" lvl="1" algn="just">
              <a:spcAft>
                <a:spcPts val="600"/>
              </a:spcAft>
            </a:pPr>
            <a:r>
              <a:rPr lang="en-US" sz="2400" b="1" dirty="0">
                <a:solidFill>
                  <a:srgbClr val="C00000"/>
                </a:solidFill>
              </a:rPr>
              <a:t>Logical Connection </a:t>
            </a:r>
          </a:p>
          <a:p>
            <a:pPr marL="0" lvl="1" algn="just">
              <a:spcAft>
                <a:spcPts val="600"/>
              </a:spcAft>
            </a:pPr>
            <a:r>
              <a:rPr lang="en-US" sz="2200" dirty="0">
                <a:solidFill>
                  <a:schemeClr val="tx1">
                    <a:lumMod val="95000"/>
                    <a:lumOff val="5000"/>
                  </a:schemeClr>
                </a:solidFill>
              </a:rPr>
              <a:t>This means that there is a layer-to-layer communication. </a:t>
            </a:r>
            <a:r>
              <a:rPr lang="en-US" sz="2200" dirty="0">
                <a:solidFill>
                  <a:srgbClr val="0000FF"/>
                </a:solidFill>
              </a:rPr>
              <a:t>Mr. X and Mr. Y </a:t>
            </a:r>
            <a:r>
              <a:rPr lang="en-US" sz="2200" dirty="0">
                <a:solidFill>
                  <a:schemeClr val="tx1">
                    <a:lumMod val="95000"/>
                    <a:lumOff val="5000"/>
                  </a:schemeClr>
                </a:solidFill>
              </a:rPr>
              <a:t>think that there is a logical (imaginary) connection at each layer through which they can send the object created from that layer.</a:t>
            </a:r>
          </a:p>
        </p:txBody>
      </p:sp>
    </p:spTree>
    <p:extLst>
      <p:ext uri="{BB962C8B-B14F-4D97-AF65-F5344CB8AC3E}">
        <p14:creationId xmlns:p14="http://schemas.microsoft.com/office/powerpoint/2010/main" val="1739990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41182" y="1566952"/>
            <a:ext cx="11131669" cy="3724096"/>
          </a:xfrm>
          <a:prstGeom prst="rect">
            <a:avLst/>
          </a:prstGeom>
          <a:noFill/>
        </p:spPr>
        <p:txBody>
          <a:bodyPr wrap="square">
            <a:spAutoFit/>
          </a:bodyPr>
          <a:lstStyle/>
          <a:p>
            <a:pPr algn="just">
              <a:spcAft>
                <a:spcPts val="600"/>
              </a:spcAft>
            </a:pPr>
            <a:r>
              <a:rPr lang="en-IN" sz="2400" b="1" dirty="0">
                <a:solidFill>
                  <a:srgbClr val="C00000"/>
                </a:solidFill>
              </a:rPr>
              <a:t>TCP/IP Protocol Suite</a:t>
            </a:r>
          </a:p>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TCP/IP is a protocol suite (a set of protocols organized in different layers) </a:t>
            </a:r>
            <a:r>
              <a:rPr lang="en-US" sz="2400" dirty="0">
                <a:solidFill>
                  <a:srgbClr val="0000FF"/>
                </a:solidFill>
              </a:rPr>
              <a:t>used in the Internet today</a:t>
            </a:r>
          </a:p>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It is a </a:t>
            </a:r>
            <a:r>
              <a:rPr lang="en-US" sz="2400" dirty="0">
                <a:solidFill>
                  <a:srgbClr val="0000FF"/>
                </a:solidFill>
              </a:rPr>
              <a:t>hierarchical protocol made up of interactive modules, each of which provides a specific functionality</a:t>
            </a:r>
          </a:p>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The term </a:t>
            </a:r>
            <a:r>
              <a:rPr lang="en-US" sz="2400" dirty="0">
                <a:solidFill>
                  <a:srgbClr val="0000FF"/>
                </a:solidFill>
              </a:rPr>
              <a:t>hierarchical means that each upper level protocol is supported by the services provided by one or more lower level protocols</a:t>
            </a:r>
          </a:p>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The </a:t>
            </a:r>
            <a:r>
              <a:rPr lang="en-US" sz="2400" dirty="0">
                <a:solidFill>
                  <a:srgbClr val="0000FF"/>
                </a:solidFill>
              </a:rPr>
              <a:t>original TCP/IP protocol suite was defined as four software layers built upon the hardware. Today, however, TCP/IP is thought of as a five-layer model</a:t>
            </a:r>
            <a:endParaRPr lang="en-IN" sz="2400" dirty="0">
              <a:solidFill>
                <a:srgbClr val="0000FF"/>
              </a:solidFill>
            </a:endParaRPr>
          </a:p>
        </p:txBody>
      </p:sp>
    </p:spTree>
    <p:extLst>
      <p:ext uri="{BB962C8B-B14F-4D97-AF65-F5344CB8AC3E}">
        <p14:creationId xmlns:p14="http://schemas.microsoft.com/office/powerpoint/2010/main" val="1351545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784278"/>
            <a:ext cx="11131669" cy="1277273"/>
          </a:xfrm>
          <a:prstGeom prst="rect">
            <a:avLst/>
          </a:prstGeom>
          <a:noFill/>
        </p:spPr>
        <p:txBody>
          <a:bodyPr wrap="square">
            <a:spAutoFit/>
          </a:bodyPr>
          <a:lstStyle/>
          <a:p>
            <a:pPr algn="just">
              <a:spcAft>
                <a:spcPts val="600"/>
              </a:spcAft>
            </a:pPr>
            <a:r>
              <a:rPr lang="en-US" sz="2400" b="1" dirty="0">
                <a:solidFill>
                  <a:srgbClr val="C00000"/>
                </a:solidFill>
              </a:rPr>
              <a:t>Layers in TCP/IP model</a:t>
            </a:r>
          </a:p>
          <a:p>
            <a:pPr algn="just">
              <a:spcAft>
                <a:spcPts val="600"/>
              </a:spcAft>
            </a:pPr>
            <a:r>
              <a:rPr lang="en-US" sz="2400" dirty="0">
                <a:solidFill>
                  <a:schemeClr val="tx1">
                    <a:lumMod val="95000"/>
                    <a:lumOff val="5000"/>
                  </a:schemeClr>
                </a:solidFill>
              </a:rPr>
              <a:t>The model has </a:t>
            </a:r>
            <a:r>
              <a:rPr lang="en-US" sz="2400" dirty="0">
                <a:solidFill>
                  <a:srgbClr val="0000FF"/>
                </a:solidFill>
              </a:rPr>
              <a:t>five layers- application, transport, network, datalink and physical layers. Figure below shows the original layers  and the layers used in the book</a:t>
            </a:r>
            <a:endParaRPr lang="en-IN" sz="2400" dirty="0">
              <a:solidFill>
                <a:srgbClr val="0000FF"/>
              </a:solidFill>
            </a:endParaRPr>
          </a:p>
        </p:txBody>
      </p:sp>
      <p:pic>
        <p:nvPicPr>
          <p:cNvPr id="16386" name="Picture 2" descr="Answered: Assume that a private internet requires… | bartleby">
            <a:extLst>
              <a:ext uri="{FF2B5EF4-FFF2-40B4-BE49-F238E27FC236}">
                <a16:creationId xmlns:a16="http://schemas.microsoft.com/office/drawing/2014/main" id="{D25237CC-2E32-08C2-BB98-582D7986D5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77" t="20560" r="14354" b="13167"/>
          <a:stretch/>
        </p:blipFill>
        <p:spPr bwMode="auto">
          <a:xfrm>
            <a:off x="2472429" y="2303549"/>
            <a:ext cx="7391920" cy="34024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5E98E9B-2D38-786A-80AF-C492A80F764B}"/>
              </a:ext>
            </a:extLst>
          </p:cNvPr>
          <p:cNvSpPr txBox="1"/>
          <p:nvPr/>
        </p:nvSpPr>
        <p:spPr>
          <a:xfrm>
            <a:off x="3134170" y="5947966"/>
            <a:ext cx="5061097" cy="369332"/>
          </a:xfrm>
          <a:prstGeom prst="rect">
            <a:avLst/>
          </a:prstGeom>
          <a:noFill/>
        </p:spPr>
        <p:txBody>
          <a:bodyPr wrap="square" rtlCol="0">
            <a:spAutoFit/>
          </a:bodyPr>
          <a:lstStyle/>
          <a:p>
            <a:pPr algn="ctr"/>
            <a:r>
              <a:rPr lang="en-IN" b="1" dirty="0">
                <a:solidFill>
                  <a:srgbClr val="6600FF"/>
                </a:solidFill>
              </a:rPr>
              <a:t>Figure. Layers in TCP/IP Model</a:t>
            </a:r>
          </a:p>
        </p:txBody>
      </p:sp>
    </p:spTree>
    <p:extLst>
      <p:ext uri="{BB962C8B-B14F-4D97-AF65-F5344CB8AC3E}">
        <p14:creationId xmlns:p14="http://schemas.microsoft.com/office/powerpoint/2010/main" val="2704425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93420" y="722736"/>
            <a:ext cx="10896600" cy="5723784"/>
          </a:xfrm>
        </p:spPr>
        <p:txBody>
          <a:bodyPr>
            <a:normAutofit fontScale="85000" lnSpcReduction="20000"/>
          </a:bodyPr>
          <a:lstStyle/>
          <a:p>
            <a:pPr marL="0" indent="0" algn="just" fontAlgn="base">
              <a:lnSpc>
                <a:spcPct val="100000"/>
              </a:lnSpc>
              <a:spcBef>
                <a:spcPts val="0"/>
              </a:spcBef>
              <a:spcAft>
                <a:spcPts val="1200"/>
              </a:spcAft>
              <a:buNone/>
            </a:pPr>
            <a:r>
              <a:rPr lang="en-US" sz="2800" b="1" i="0" u="none" strike="noStrike" dirty="0">
                <a:solidFill>
                  <a:srgbClr val="C00000"/>
                </a:solidFill>
                <a:effectLst/>
              </a:rPr>
              <a:t>Resource Sharing</a:t>
            </a:r>
          </a:p>
          <a:p>
            <a:pPr algn="just" fontAlgn="base">
              <a:lnSpc>
                <a:spcPct val="100000"/>
              </a:lnSpc>
              <a:spcBef>
                <a:spcPts val="0"/>
              </a:spcBef>
              <a:spcAft>
                <a:spcPts val="600"/>
              </a:spcAft>
              <a:buFont typeface="Wingdings" panose="05000000000000000000" pitchFamily="2" charset="2"/>
              <a:buChar char="§"/>
            </a:pPr>
            <a:r>
              <a:rPr lang="en-US" sz="2500" dirty="0"/>
              <a:t>A network is </a:t>
            </a:r>
            <a:r>
              <a:rPr lang="en-US" sz="2500" dirty="0">
                <a:solidFill>
                  <a:srgbClr val="0000FF"/>
                </a:solidFill>
              </a:rPr>
              <a:t>designed to support a potentially large number of users that exchange information with each other</a:t>
            </a:r>
            <a:r>
              <a:rPr lang="en-US" sz="2500" dirty="0"/>
              <a:t>. These </a:t>
            </a:r>
            <a:r>
              <a:rPr lang="en-US" sz="2500" dirty="0">
                <a:solidFill>
                  <a:srgbClr val="0000FF"/>
                </a:solidFill>
              </a:rPr>
              <a:t>users produce and consume information which is exchanged through the network</a:t>
            </a:r>
          </a:p>
          <a:p>
            <a:pPr algn="just" fontAlgn="base">
              <a:lnSpc>
                <a:spcPct val="100000"/>
              </a:lnSpc>
              <a:spcBef>
                <a:spcPts val="0"/>
              </a:spcBef>
              <a:spcAft>
                <a:spcPts val="1200"/>
              </a:spcAft>
              <a:buFont typeface="Wingdings" panose="05000000000000000000" pitchFamily="2" charset="2"/>
              <a:buChar char="§"/>
            </a:pPr>
            <a:r>
              <a:rPr lang="en-US" sz="2500" dirty="0"/>
              <a:t>To </a:t>
            </a:r>
            <a:r>
              <a:rPr lang="en-US" sz="2500" dirty="0">
                <a:solidFill>
                  <a:srgbClr val="0000FF"/>
                </a:solidFill>
              </a:rPr>
              <a:t>support its users</a:t>
            </a:r>
            <a:r>
              <a:rPr lang="en-US" sz="2500" dirty="0"/>
              <a:t>, a </a:t>
            </a:r>
            <a:r>
              <a:rPr lang="en-US" sz="2500" dirty="0">
                <a:solidFill>
                  <a:srgbClr val="0000FF"/>
                </a:solidFill>
              </a:rPr>
              <a:t>network uses several types of resources</a:t>
            </a:r>
            <a:r>
              <a:rPr lang="en-US" sz="2500" dirty="0"/>
              <a:t>: </a:t>
            </a:r>
            <a:r>
              <a:rPr lang="en-US" sz="2500" b="1" i="1" dirty="0">
                <a:solidFill>
                  <a:srgbClr val="CC0066"/>
                </a:solidFill>
              </a:rPr>
              <a:t>Hardware, Software, and Network Resources</a:t>
            </a:r>
          </a:p>
          <a:p>
            <a:pPr marL="536575" indent="-273050" algn="just" fontAlgn="base">
              <a:lnSpc>
                <a:spcPct val="100000"/>
              </a:lnSpc>
              <a:spcBef>
                <a:spcPts val="0"/>
              </a:spcBef>
              <a:spcAft>
                <a:spcPts val="600"/>
              </a:spcAft>
              <a:buFont typeface="Arial" panose="020B0604020202020204" pitchFamily="34" charset="0"/>
              <a:buChar char="•"/>
            </a:pPr>
            <a:r>
              <a:rPr lang="en-US" sz="2500" b="1" dirty="0"/>
              <a:t>Hardware Recourse Sharing</a:t>
            </a:r>
          </a:p>
          <a:p>
            <a:pPr marL="446088" indent="-182563" algn="just" defTabSz="536575" fontAlgn="base">
              <a:lnSpc>
                <a:spcPct val="100000"/>
              </a:lnSpc>
              <a:spcBef>
                <a:spcPts val="0"/>
              </a:spcBef>
              <a:spcAft>
                <a:spcPts val="1200"/>
              </a:spcAft>
              <a:buNone/>
              <a:tabLst>
                <a:tab pos="446088" algn="l"/>
              </a:tabLst>
            </a:pPr>
            <a:r>
              <a:rPr lang="en-US" sz="2500" dirty="0">
                <a:solidFill>
                  <a:srgbClr val="0000FF"/>
                </a:solidFill>
              </a:rPr>
              <a:t>		Hardware resource sharing refers to the practice of allowing multiple users or processes to    	utilize the same physical hardware components efficiently (Cloud Computing, Fog 	Computing, edge Computing)</a:t>
            </a:r>
          </a:p>
          <a:p>
            <a:pPr marL="536575" indent="-273050" algn="just" fontAlgn="base">
              <a:lnSpc>
                <a:spcPct val="100000"/>
              </a:lnSpc>
              <a:spcBef>
                <a:spcPts val="0"/>
              </a:spcBef>
              <a:spcAft>
                <a:spcPts val="600"/>
              </a:spcAft>
              <a:buFont typeface="Arial" panose="020B0604020202020204" pitchFamily="34" charset="0"/>
              <a:buChar char="•"/>
            </a:pPr>
            <a:r>
              <a:rPr lang="en-US" sz="2500" b="1" dirty="0"/>
              <a:t>Software Resource Sharing</a:t>
            </a:r>
          </a:p>
          <a:p>
            <a:pPr marL="536575" indent="0" algn="just" fontAlgn="base">
              <a:lnSpc>
                <a:spcPct val="100000"/>
              </a:lnSpc>
              <a:spcBef>
                <a:spcPts val="0"/>
              </a:spcBef>
              <a:spcAft>
                <a:spcPts val="1200"/>
              </a:spcAft>
              <a:buNone/>
            </a:pPr>
            <a:r>
              <a:rPr lang="en-US" sz="2500" dirty="0">
                <a:solidFill>
                  <a:srgbClr val="0000FF"/>
                </a:solidFill>
              </a:rPr>
              <a:t>Software resource sharing involves the efficient allocation and utilization of software resources such as applications, libraries, services, and licenses across multiple users, processes, or systems. </a:t>
            </a:r>
          </a:p>
          <a:p>
            <a:pPr marL="536575" indent="-273050" algn="just" fontAlgn="base">
              <a:lnSpc>
                <a:spcPct val="100000"/>
              </a:lnSpc>
              <a:spcBef>
                <a:spcPts val="0"/>
              </a:spcBef>
              <a:spcAft>
                <a:spcPts val="600"/>
              </a:spcAft>
              <a:buFont typeface="Arial" panose="020B0604020202020204" pitchFamily="34" charset="0"/>
              <a:buChar char="•"/>
            </a:pPr>
            <a:r>
              <a:rPr lang="en-US" sz="2500" b="1" dirty="0"/>
              <a:t>Network Resource Sharing</a:t>
            </a:r>
          </a:p>
          <a:p>
            <a:pPr marL="536575" indent="0" algn="just" fontAlgn="base">
              <a:lnSpc>
                <a:spcPct val="100000"/>
              </a:lnSpc>
              <a:spcBef>
                <a:spcPts val="0"/>
              </a:spcBef>
              <a:spcAft>
                <a:spcPts val="600"/>
              </a:spcAft>
              <a:buNone/>
            </a:pPr>
            <a:r>
              <a:rPr lang="en-US" sz="2500" dirty="0">
                <a:solidFill>
                  <a:srgbClr val="0000FF"/>
                </a:solidFill>
              </a:rPr>
              <a:t>Network resource sharing involves the efficient utilization and distribution of networking resources such as bandwidth, connectivity, and devices across multiple users, applications, or systems</a:t>
            </a:r>
            <a:endParaRPr lang="en-IN" sz="2500" dirty="0">
              <a:solidFill>
                <a:srgbClr val="0000FF"/>
              </a:solidFill>
            </a:endParaRPr>
          </a:p>
        </p:txBody>
      </p:sp>
    </p:spTree>
    <p:extLst>
      <p:ext uri="{BB962C8B-B14F-4D97-AF65-F5344CB8AC3E}">
        <p14:creationId xmlns:p14="http://schemas.microsoft.com/office/powerpoint/2010/main" val="3406343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pic>
        <p:nvPicPr>
          <p:cNvPr id="18434" name="Picture 2" descr="Net 221D:Computer Networks Fundamentals - ppt download">
            <a:extLst>
              <a:ext uri="{FF2B5EF4-FFF2-40B4-BE49-F238E27FC236}">
                <a16:creationId xmlns:a16="http://schemas.microsoft.com/office/drawing/2014/main" id="{0392E769-FC3D-B699-4ADD-0F8A50E7D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566" t="36124" b="18914"/>
          <a:stretch/>
        </p:blipFill>
        <p:spPr bwMode="auto">
          <a:xfrm>
            <a:off x="594985" y="2156284"/>
            <a:ext cx="7125277" cy="4257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5DDA67-7EDE-C3B7-5E40-8BBD69593F98}"/>
              </a:ext>
            </a:extLst>
          </p:cNvPr>
          <p:cNvSpPr txBox="1"/>
          <p:nvPr/>
        </p:nvSpPr>
        <p:spPr>
          <a:xfrm>
            <a:off x="7780375" y="1987838"/>
            <a:ext cx="3881459" cy="4231928"/>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t>There are </a:t>
            </a:r>
            <a:r>
              <a:rPr lang="en-IN" sz="2200" dirty="0">
                <a:solidFill>
                  <a:srgbClr val="0000FF"/>
                </a:solidFill>
              </a:rPr>
              <a:t>five communicating devices in this communication</a:t>
            </a:r>
            <a:r>
              <a:rPr lang="en-IN" sz="2200" dirty="0"/>
              <a:t>: </a:t>
            </a:r>
            <a:r>
              <a:rPr lang="en-IN" sz="2200" dirty="0">
                <a:solidFill>
                  <a:srgbClr val="CC0066"/>
                </a:solidFill>
              </a:rPr>
              <a:t>source host (computer A), the link-layer switch in link 1, the router, the link-layer switch in link 2, and the destination host (computer B)</a:t>
            </a:r>
          </a:p>
          <a:p>
            <a:pPr marL="342900" indent="-342900" algn="just">
              <a:buFont typeface="Wingdings" panose="05000000000000000000" pitchFamily="2" charset="2"/>
              <a:buChar char="§"/>
            </a:pPr>
            <a:r>
              <a:rPr lang="en-US" sz="2200" dirty="0">
                <a:solidFill>
                  <a:srgbClr val="0000FF"/>
                </a:solidFill>
              </a:rPr>
              <a:t>Each device is involved with a set of layers depending on the role of the device in the internet</a:t>
            </a:r>
            <a:endParaRPr lang="en-IN" sz="2200" dirty="0">
              <a:solidFill>
                <a:srgbClr val="0000FF"/>
              </a:solidFill>
            </a:endParaRPr>
          </a:p>
        </p:txBody>
      </p:sp>
      <p:sp>
        <p:nvSpPr>
          <p:cNvPr id="3" name="TextBox 2">
            <a:extLst>
              <a:ext uri="{FF2B5EF4-FFF2-40B4-BE49-F238E27FC236}">
                <a16:creationId xmlns:a16="http://schemas.microsoft.com/office/drawing/2014/main" id="{9DB8CE88-FC58-35A6-503B-2E765C53D354}"/>
              </a:ext>
            </a:extLst>
          </p:cNvPr>
          <p:cNvSpPr txBox="1"/>
          <p:nvPr/>
        </p:nvSpPr>
        <p:spPr>
          <a:xfrm>
            <a:off x="594985" y="795429"/>
            <a:ext cx="11127036" cy="1277273"/>
          </a:xfrm>
          <a:prstGeom prst="rect">
            <a:avLst/>
          </a:prstGeom>
          <a:noFill/>
        </p:spPr>
        <p:txBody>
          <a:bodyPr wrap="square">
            <a:spAutoFit/>
          </a:bodyPr>
          <a:lstStyle/>
          <a:p>
            <a:pPr algn="just">
              <a:spcAft>
                <a:spcPts val="600"/>
              </a:spcAft>
            </a:pPr>
            <a:r>
              <a:rPr lang="en-US" sz="2400" b="1" dirty="0">
                <a:solidFill>
                  <a:srgbClr val="C00000"/>
                </a:solidFill>
              </a:rPr>
              <a:t>Layers in TCP/IP Model</a:t>
            </a:r>
          </a:p>
          <a:p>
            <a:pPr algn="just">
              <a:spcAft>
                <a:spcPts val="600"/>
              </a:spcAft>
            </a:pPr>
            <a:r>
              <a:rPr lang="en-US" sz="2400" dirty="0">
                <a:solidFill>
                  <a:schemeClr val="tx1">
                    <a:lumMod val="95000"/>
                    <a:lumOff val="5000"/>
                  </a:schemeClr>
                </a:solidFill>
              </a:rPr>
              <a:t>To understand the operation of the model, consider the communication between the devices A and B on the internet</a:t>
            </a:r>
            <a:endParaRPr lang="en-US" sz="2400" b="1" dirty="0">
              <a:solidFill>
                <a:srgbClr val="C00000"/>
              </a:solidFill>
            </a:endParaRPr>
          </a:p>
        </p:txBody>
      </p:sp>
    </p:spTree>
    <p:extLst>
      <p:ext uri="{BB962C8B-B14F-4D97-AF65-F5344CB8AC3E}">
        <p14:creationId xmlns:p14="http://schemas.microsoft.com/office/powerpoint/2010/main" val="2601218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752379"/>
            <a:ext cx="11131669" cy="4170372"/>
          </a:xfrm>
          <a:prstGeom prst="rect">
            <a:avLst/>
          </a:prstGeom>
          <a:noFill/>
        </p:spPr>
        <p:txBody>
          <a:bodyPr wrap="square">
            <a:spAutoFit/>
          </a:bodyPr>
          <a:lstStyle/>
          <a:p>
            <a:pPr algn="just">
              <a:spcAft>
                <a:spcPts val="600"/>
              </a:spcAft>
            </a:pPr>
            <a:r>
              <a:rPr lang="en-US" sz="2400" b="1" dirty="0">
                <a:solidFill>
                  <a:srgbClr val="C00000"/>
                </a:solidFill>
              </a:rPr>
              <a:t>Layers in TCP/IP Model</a:t>
            </a:r>
          </a:p>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The </a:t>
            </a:r>
            <a:r>
              <a:rPr lang="en-US" sz="2400" dirty="0">
                <a:solidFill>
                  <a:srgbClr val="0000FF"/>
                </a:solidFill>
              </a:rPr>
              <a:t>two hosts are involved in all five layers</a:t>
            </a:r>
            <a:r>
              <a:rPr lang="en-US" sz="2400" dirty="0">
                <a:solidFill>
                  <a:schemeClr val="tx1">
                    <a:lumMod val="95000"/>
                    <a:lumOff val="5000"/>
                  </a:schemeClr>
                </a:solidFill>
              </a:rPr>
              <a:t>; the </a:t>
            </a:r>
            <a:r>
              <a:rPr lang="en-US" sz="2400" dirty="0">
                <a:solidFill>
                  <a:srgbClr val="0000FF"/>
                </a:solidFill>
              </a:rPr>
              <a:t>source host needs to create a message in the application layer and send it down the layers so that it is physically sent to the destination host</a:t>
            </a:r>
            <a:r>
              <a:rPr lang="en-US" sz="2400" dirty="0">
                <a:solidFill>
                  <a:schemeClr val="tx1">
                    <a:lumMod val="95000"/>
                    <a:lumOff val="5000"/>
                  </a:schemeClr>
                </a:solidFill>
              </a:rPr>
              <a:t>.</a:t>
            </a:r>
          </a:p>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The </a:t>
            </a:r>
            <a:r>
              <a:rPr lang="en-US" sz="2400" dirty="0">
                <a:solidFill>
                  <a:srgbClr val="0000FF"/>
                </a:solidFill>
              </a:rPr>
              <a:t>destination host needs to receive the communication at the physical layer and then deliver it through the other layers to the application layer.</a:t>
            </a:r>
          </a:p>
          <a:p>
            <a:pPr algn="just">
              <a:spcAft>
                <a:spcPts val="600"/>
              </a:spcAft>
            </a:pPr>
            <a:r>
              <a:rPr lang="en-US" sz="2400" b="1" i="1" dirty="0">
                <a:solidFill>
                  <a:schemeClr val="tx1">
                    <a:lumMod val="95000"/>
                    <a:lumOff val="5000"/>
                  </a:schemeClr>
                </a:solidFill>
              </a:rPr>
              <a:t>Note</a:t>
            </a:r>
          </a:p>
          <a:p>
            <a:pPr marL="800100" lvl="1" indent="-342900" algn="just">
              <a:spcAft>
                <a:spcPts val="600"/>
              </a:spcAft>
              <a:buFont typeface="Calibri" panose="020F0502020204030204" pitchFamily="34" charset="0"/>
              <a:buChar char="˃"/>
            </a:pPr>
            <a:r>
              <a:rPr lang="en-US" sz="2400" dirty="0">
                <a:solidFill>
                  <a:srgbClr val="0000FF"/>
                </a:solidFill>
              </a:rPr>
              <a:t>The router is involved in only three layers, there is no transport or application layer in a router as long as the router is used only for routing</a:t>
            </a:r>
          </a:p>
          <a:p>
            <a:pPr marL="800100" lvl="1" indent="-342900" algn="just">
              <a:spcAft>
                <a:spcPts val="600"/>
              </a:spcAft>
              <a:buFont typeface="Calibri" panose="020F0502020204030204" pitchFamily="34" charset="0"/>
              <a:buChar char="˃"/>
            </a:pPr>
            <a:r>
              <a:rPr lang="en-US" sz="2400" dirty="0">
                <a:solidFill>
                  <a:srgbClr val="0000FF"/>
                </a:solidFill>
              </a:rPr>
              <a:t>A link-layer switch in a link two layers has two layers data-link and physical</a:t>
            </a:r>
            <a:endParaRPr lang="en-US" sz="2400" b="1" dirty="0">
              <a:solidFill>
                <a:srgbClr val="0000FF"/>
              </a:solidFill>
            </a:endParaRPr>
          </a:p>
        </p:txBody>
      </p:sp>
    </p:spTree>
    <p:extLst>
      <p:ext uri="{BB962C8B-B14F-4D97-AF65-F5344CB8AC3E}">
        <p14:creationId xmlns:p14="http://schemas.microsoft.com/office/powerpoint/2010/main" val="1751304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752379"/>
            <a:ext cx="11131669" cy="5616922"/>
          </a:xfrm>
          <a:prstGeom prst="rect">
            <a:avLst/>
          </a:prstGeom>
          <a:noFill/>
        </p:spPr>
        <p:txBody>
          <a:bodyPr wrap="square">
            <a:spAutoFit/>
          </a:bodyPr>
          <a:lstStyle/>
          <a:p>
            <a:pPr algn="just">
              <a:spcAft>
                <a:spcPts val="600"/>
              </a:spcAft>
            </a:pPr>
            <a:r>
              <a:rPr lang="en-US" sz="2400" b="1" dirty="0">
                <a:solidFill>
                  <a:srgbClr val="C00000"/>
                </a:solidFill>
              </a:rPr>
              <a:t>Functionalities of layers in TCP/IP Suite</a:t>
            </a:r>
          </a:p>
          <a:p>
            <a:pPr algn="just">
              <a:spcAft>
                <a:spcPts val="600"/>
              </a:spcAft>
            </a:pPr>
            <a:r>
              <a:rPr lang="en-US" sz="2400" b="1" dirty="0">
                <a:solidFill>
                  <a:srgbClr val="C6284A"/>
                </a:solidFill>
              </a:rPr>
              <a:t>Physical Layer</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This layer is the </a:t>
            </a:r>
            <a:r>
              <a:rPr lang="en-US" sz="2300" dirty="0">
                <a:solidFill>
                  <a:srgbClr val="0000FF"/>
                </a:solidFill>
              </a:rPr>
              <a:t>lowest layer in the model</a:t>
            </a:r>
            <a:r>
              <a:rPr lang="en-US" sz="2300" dirty="0">
                <a:solidFill>
                  <a:schemeClr val="tx1">
                    <a:lumMod val="95000"/>
                    <a:lumOff val="5000"/>
                  </a:schemeClr>
                </a:solidFill>
              </a:rPr>
              <a:t>. It helps in the </a:t>
            </a:r>
            <a:r>
              <a:rPr lang="en-US" sz="2300" dirty="0">
                <a:solidFill>
                  <a:srgbClr val="0000FF"/>
                </a:solidFill>
              </a:rPr>
              <a:t>transmission of data between two machines that are communicating through a physical medium</a:t>
            </a:r>
            <a:r>
              <a:rPr lang="en-US" sz="2300" dirty="0">
                <a:solidFill>
                  <a:schemeClr val="tx1">
                    <a:lumMod val="95000"/>
                    <a:lumOff val="5000"/>
                  </a:schemeClr>
                </a:solidFill>
              </a:rPr>
              <a:t>, which can </a:t>
            </a:r>
            <a:r>
              <a:rPr lang="en-US" sz="2300" dirty="0">
                <a:solidFill>
                  <a:srgbClr val="0000FF"/>
                </a:solidFill>
              </a:rPr>
              <a:t>be optical fibers, copper wire or wireless etc</a:t>
            </a:r>
            <a:r>
              <a:rPr lang="en-US" sz="2300" dirty="0">
                <a:solidFill>
                  <a:schemeClr val="tx1">
                    <a:lumMod val="95000"/>
                    <a:lumOff val="5000"/>
                  </a:schemeClr>
                </a:solidFill>
              </a:rPr>
              <a:t>.</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The following are the </a:t>
            </a:r>
            <a:r>
              <a:rPr lang="en-US" sz="2300" dirty="0">
                <a:solidFill>
                  <a:srgbClr val="0000FF"/>
                </a:solidFill>
              </a:rPr>
              <a:t>main functions of the physical layer</a:t>
            </a:r>
            <a:r>
              <a:rPr lang="en-US" sz="2300" dirty="0">
                <a:solidFill>
                  <a:schemeClr val="tx1">
                    <a:lumMod val="95000"/>
                    <a:lumOff val="5000"/>
                  </a:schemeClr>
                </a:solidFill>
              </a:rPr>
              <a:t>:</a:t>
            </a:r>
          </a:p>
          <a:p>
            <a:pPr marL="542925" lvl="1" indent="-180975" algn="just">
              <a:spcAft>
                <a:spcPts val="600"/>
              </a:spcAft>
              <a:buFont typeface="Arial" panose="020B0604020202020204" pitchFamily="34" charset="0"/>
              <a:buChar char="•"/>
            </a:pPr>
            <a:r>
              <a:rPr lang="en-US" sz="2300" b="1" dirty="0">
                <a:solidFill>
                  <a:srgbClr val="7030A0"/>
                </a:solidFill>
              </a:rPr>
              <a:t>Hardware Specification: </a:t>
            </a:r>
            <a:r>
              <a:rPr lang="en-US" sz="2300" dirty="0">
                <a:solidFill>
                  <a:schemeClr val="tx1">
                    <a:lumMod val="95000"/>
                    <a:lumOff val="5000"/>
                  </a:schemeClr>
                </a:solidFill>
              </a:rPr>
              <a:t>The details of the </a:t>
            </a:r>
            <a:r>
              <a:rPr lang="en-US" sz="2300" dirty="0">
                <a:solidFill>
                  <a:srgbClr val="0000FF"/>
                </a:solidFill>
              </a:rPr>
              <a:t>physical cables, network interface cards, wireless radios, etc. are a part of this layer</a:t>
            </a:r>
          </a:p>
          <a:p>
            <a:pPr marL="539750" lvl="1" indent="-176213" algn="just">
              <a:spcAft>
                <a:spcPts val="600"/>
              </a:spcAft>
              <a:buFont typeface="Arial" panose="020B0604020202020204" pitchFamily="34" charset="0"/>
              <a:buChar char="•"/>
            </a:pPr>
            <a:r>
              <a:rPr lang="en-US" sz="2300" b="1" dirty="0">
                <a:solidFill>
                  <a:srgbClr val="7030A0"/>
                </a:solidFill>
              </a:rPr>
              <a:t>Encoding and Signaling: </a:t>
            </a:r>
            <a:r>
              <a:rPr lang="en-US" sz="2300" dirty="0">
                <a:solidFill>
                  <a:schemeClr val="tx1">
                    <a:lumMod val="95000"/>
                    <a:lumOff val="5000"/>
                  </a:schemeClr>
                </a:solidFill>
              </a:rPr>
              <a:t>How are the bits encoded in the medium is also decided by this layer. For example, on the copper wire medium, we can use different voltage levels for a certain time interval to represent ‘0’ and ‘1’. We may use +5mV for 1nsec to represent ‘1’ and -5mV for 1nsec to represent ‘0’. All the issues of modulation is dealt with in this layer. </a:t>
            </a:r>
            <a:r>
              <a:rPr lang="en-US" sz="2300" dirty="0" err="1">
                <a:solidFill>
                  <a:schemeClr val="tx1">
                    <a:lumMod val="95000"/>
                    <a:lumOff val="5000"/>
                  </a:schemeClr>
                </a:solidFill>
              </a:rPr>
              <a:t>Eg</a:t>
            </a:r>
            <a:r>
              <a:rPr lang="en-US" sz="2300" dirty="0">
                <a:solidFill>
                  <a:schemeClr val="tx1">
                    <a:lumMod val="95000"/>
                    <a:lumOff val="5000"/>
                  </a:schemeClr>
                </a:solidFill>
              </a:rPr>
              <a:t>, we may use Binary phase shift keying for the representation of ‘1’ and ‘0’ rather than using different voltage levels if we have to transfer in RF waves.</a:t>
            </a:r>
          </a:p>
        </p:txBody>
      </p:sp>
    </p:spTree>
    <p:extLst>
      <p:ext uri="{BB962C8B-B14F-4D97-AF65-F5344CB8AC3E}">
        <p14:creationId xmlns:p14="http://schemas.microsoft.com/office/powerpoint/2010/main" val="3645131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874454"/>
            <a:ext cx="11131669" cy="5109091"/>
          </a:xfrm>
          <a:prstGeom prst="rect">
            <a:avLst/>
          </a:prstGeom>
          <a:noFill/>
        </p:spPr>
        <p:txBody>
          <a:bodyPr wrap="square">
            <a:spAutoFit/>
          </a:bodyPr>
          <a:lstStyle/>
          <a:p>
            <a:pPr algn="just">
              <a:spcAft>
                <a:spcPts val="1200"/>
              </a:spcAft>
            </a:pPr>
            <a:r>
              <a:rPr lang="en-US" sz="2400" b="1" dirty="0">
                <a:solidFill>
                  <a:srgbClr val="C00000"/>
                </a:solidFill>
              </a:rPr>
              <a:t>Functionalities of layers in TCP/IP Suite</a:t>
            </a:r>
          </a:p>
          <a:p>
            <a:pPr algn="just">
              <a:spcAft>
                <a:spcPts val="1200"/>
              </a:spcAft>
            </a:pPr>
            <a:r>
              <a:rPr lang="en-US" sz="2400" b="1" dirty="0">
                <a:solidFill>
                  <a:srgbClr val="C6284A"/>
                </a:solidFill>
              </a:rPr>
              <a:t>Physical Layer</a:t>
            </a:r>
          </a:p>
          <a:p>
            <a:pPr marL="628650" indent="-265113" algn="just">
              <a:spcAft>
                <a:spcPts val="600"/>
              </a:spcAft>
              <a:buFont typeface="Arial" panose="020B0604020202020204" pitchFamily="34" charset="0"/>
              <a:buChar char="•"/>
            </a:pPr>
            <a:r>
              <a:rPr lang="en-US" sz="2300" b="1" dirty="0">
                <a:solidFill>
                  <a:srgbClr val="7030A0"/>
                </a:solidFill>
              </a:rPr>
              <a:t>Data Transmission and Reception: </a:t>
            </a:r>
            <a:r>
              <a:rPr lang="en-US" sz="2300" dirty="0">
                <a:solidFill>
                  <a:schemeClr val="tx1">
                    <a:lumMod val="95000"/>
                    <a:lumOff val="5000"/>
                  </a:schemeClr>
                </a:solidFill>
              </a:rPr>
              <a:t>The transfer of each bit of data is the responsibility of this layer. This layer assures the transmission of each bit with a high probability. The transmission of the bits is not completely reliable as their is no error correction in this layer</a:t>
            </a:r>
          </a:p>
          <a:p>
            <a:pPr marL="628650" indent="-265113" algn="just">
              <a:spcAft>
                <a:spcPts val="600"/>
              </a:spcAft>
              <a:buFont typeface="Arial" panose="020B0604020202020204" pitchFamily="34" charset="0"/>
              <a:buChar char="•"/>
            </a:pPr>
            <a:r>
              <a:rPr lang="en-US" sz="2300" b="1" dirty="0">
                <a:solidFill>
                  <a:srgbClr val="7030A0"/>
                </a:solidFill>
              </a:rPr>
              <a:t>Topology and Network Design: </a:t>
            </a:r>
            <a:r>
              <a:rPr lang="en-US" sz="2300" dirty="0">
                <a:solidFill>
                  <a:srgbClr val="0000FF"/>
                </a:solidFill>
              </a:rPr>
              <a:t>The network design is the integral part of the physical layer.</a:t>
            </a:r>
            <a:r>
              <a:rPr lang="en-US" sz="2300" dirty="0">
                <a:solidFill>
                  <a:schemeClr val="tx1">
                    <a:lumMod val="95000"/>
                    <a:lumOff val="5000"/>
                  </a:schemeClr>
                </a:solidFill>
              </a:rPr>
              <a:t> Which part of the network is the </a:t>
            </a:r>
            <a:r>
              <a:rPr lang="en-US" sz="2300" dirty="0">
                <a:solidFill>
                  <a:srgbClr val="0000FF"/>
                </a:solidFill>
              </a:rPr>
              <a:t>router going to be placed, where the switches will be used, where we will put the hubs, how many machines is each switch going to handle, what server is going to be placed where, and many such concerns are to be taken care of by the physical layer</a:t>
            </a:r>
            <a:r>
              <a:rPr lang="en-US" sz="2300" dirty="0">
                <a:solidFill>
                  <a:schemeClr val="tx1">
                    <a:lumMod val="95000"/>
                    <a:lumOff val="5000"/>
                  </a:schemeClr>
                </a:solidFill>
              </a:rPr>
              <a:t>. The various kinds of topologies that we decide to use may be ring, bus, star or a hybrid of these topologies depending on our requirements.</a:t>
            </a:r>
          </a:p>
        </p:txBody>
      </p:sp>
    </p:spTree>
    <p:extLst>
      <p:ext uri="{BB962C8B-B14F-4D97-AF65-F5344CB8AC3E}">
        <p14:creationId xmlns:p14="http://schemas.microsoft.com/office/powerpoint/2010/main" val="1092700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784278"/>
            <a:ext cx="11131669" cy="5640006"/>
          </a:xfrm>
          <a:prstGeom prst="rect">
            <a:avLst/>
          </a:prstGeom>
          <a:noFill/>
        </p:spPr>
        <p:txBody>
          <a:bodyPr wrap="square">
            <a:spAutoFit/>
          </a:bodyPr>
          <a:lstStyle/>
          <a:p>
            <a:pPr algn="just"/>
            <a:r>
              <a:rPr lang="en-US" sz="2400" b="1" dirty="0">
                <a:solidFill>
                  <a:srgbClr val="C00000"/>
                </a:solidFill>
              </a:rPr>
              <a:t>Functionalities of layers in TCP/IP Suite</a:t>
            </a:r>
          </a:p>
          <a:p>
            <a:pPr algn="just">
              <a:spcBef>
                <a:spcPts val="600"/>
              </a:spcBef>
              <a:spcAft>
                <a:spcPts val="600"/>
              </a:spcAft>
            </a:pPr>
            <a:r>
              <a:rPr lang="en-US" sz="2400" b="1" dirty="0">
                <a:solidFill>
                  <a:srgbClr val="C6284A"/>
                </a:solidFill>
              </a:rPr>
              <a:t>Data Link Layer</a:t>
            </a:r>
          </a:p>
          <a:p>
            <a:pPr marL="342900" indent="-342900" algn="just">
              <a:spcAft>
                <a:spcPts val="1200"/>
              </a:spcAft>
              <a:buFont typeface="Wingdings" panose="05000000000000000000" pitchFamily="2" charset="2"/>
              <a:buChar char="§"/>
            </a:pPr>
            <a:r>
              <a:rPr lang="en-US" sz="2300" dirty="0">
                <a:solidFill>
                  <a:schemeClr val="tx1">
                    <a:lumMod val="95000"/>
                    <a:lumOff val="5000"/>
                  </a:schemeClr>
                </a:solidFill>
              </a:rPr>
              <a:t>This layer provides </a:t>
            </a:r>
            <a:r>
              <a:rPr lang="en-US" sz="2300" dirty="0">
                <a:solidFill>
                  <a:srgbClr val="0000FF"/>
                </a:solidFill>
              </a:rPr>
              <a:t>reliable transmission of a packet </a:t>
            </a:r>
            <a:r>
              <a:rPr lang="en-US" sz="2300" dirty="0">
                <a:solidFill>
                  <a:schemeClr val="tx1">
                    <a:lumMod val="95000"/>
                    <a:lumOff val="5000"/>
                  </a:schemeClr>
                </a:solidFill>
              </a:rPr>
              <a:t>by using the services of the physical layer which transmits bits over the medium in an unreliable fashion</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This layer is concerned with :</a:t>
            </a:r>
          </a:p>
          <a:p>
            <a:pPr marL="627063" lvl="1" indent="-265113" algn="just">
              <a:spcAft>
                <a:spcPts val="600"/>
              </a:spcAft>
              <a:buFont typeface="Arial" panose="020B0604020202020204" pitchFamily="34" charset="0"/>
              <a:buChar char="•"/>
            </a:pPr>
            <a:r>
              <a:rPr lang="en-US" sz="2150" dirty="0">
                <a:solidFill>
                  <a:srgbClr val="0000FF"/>
                </a:solidFill>
              </a:rPr>
              <a:t>Framing : </a:t>
            </a:r>
            <a:r>
              <a:rPr lang="en-US" sz="2150" dirty="0">
                <a:solidFill>
                  <a:schemeClr val="tx1">
                    <a:lumMod val="95000"/>
                    <a:lumOff val="5000"/>
                  </a:schemeClr>
                </a:solidFill>
              </a:rPr>
              <a:t>Breaking input data into frames (typically a few hundred bytes) and caring about the frame boundaries and the size of each frame</a:t>
            </a:r>
          </a:p>
          <a:p>
            <a:pPr marL="627063" lvl="1" indent="-265113" algn="just">
              <a:spcAft>
                <a:spcPts val="600"/>
              </a:spcAft>
              <a:buFont typeface="Arial" panose="020B0604020202020204" pitchFamily="34" charset="0"/>
              <a:buChar char="•"/>
            </a:pPr>
            <a:r>
              <a:rPr lang="en-US" sz="2150" dirty="0">
                <a:solidFill>
                  <a:srgbClr val="0000FF"/>
                </a:solidFill>
              </a:rPr>
              <a:t>Acknowledgment : </a:t>
            </a:r>
            <a:r>
              <a:rPr lang="en-US" sz="2150" dirty="0">
                <a:solidFill>
                  <a:schemeClr val="tx1">
                    <a:lumMod val="95000"/>
                    <a:lumOff val="5000"/>
                  </a:schemeClr>
                </a:solidFill>
              </a:rPr>
              <a:t>Sent by the receiving end to inform the source that the frame was received without any error</a:t>
            </a:r>
          </a:p>
          <a:p>
            <a:pPr marL="627063" lvl="1" indent="-265113" algn="just">
              <a:spcAft>
                <a:spcPts val="600"/>
              </a:spcAft>
              <a:buFont typeface="Arial" panose="020B0604020202020204" pitchFamily="34" charset="0"/>
              <a:buChar char="•"/>
            </a:pPr>
            <a:r>
              <a:rPr lang="en-US" sz="2150" dirty="0">
                <a:solidFill>
                  <a:srgbClr val="0000FF"/>
                </a:solidFill>
              </a:rPr>
              <a:t>Sequence Numbering : </a:t>
            </a:r>
            <a:r>
              <a:rPr lang="en-US" sz="2150" dirty="0">
                <a:solidFill>
                  <a:schemeClr val="tx1">
                    <a:lumMod val="95000"/>
                    <a:lumOff val="5000"/>
                  </a:schemeClr>
                </a:solidFill>
              </a:rPr>
              <a:t>To acknowledge which frame was received</a:t>
            </a:r>
          </a:p>
          <a:p>
            <a:pPr marL="627063" lvl="1" indent="-265113" algn="just">
              <a:spcAft>
                <a:spcPts val="600"/>
              </a:spcAft>
              <a:buFont typeface="Arial" panose="020B0604020202020204" pitchFamily="34" charset="0"/>
              <a:buChar char="•"/>
            </a:pPr>
            <a:r>
              <a:rPr lang="en-US" sz="2150" dirty="0">
                <a:solidFill>
                  <a:srgbClr val="0000FF"/>
                </a:solidFill>
              </a:rPr>
              <a:t>Error Detection : </a:t>
            </a:r>
            <a:r>
              <a:rPr lang="en-US" sz="2150" dirty="0">
                <a:solidFill>
                  <a:schemeClr val="tx1">
                    <a:lumMod val="95000"/>
                    <a:lumOff val="5000"/>
                  </a:schemeClr>
                </a:solidFill>
              </a:rPr>
              <a:t>The frames may be damaged, lost or duplicated leading to errors. The error control is on link to link basis.</a:t>
            </a:r>
          </a:p>
          <a:p>
            <a:pPr marL="627063" lvl="1" indent="-265113" algn="just">
              <a:spcAft>
                <a:spcPts val="600"/>
              </a:spcAft>
              <a:buFont typeface="Arial" panose="020B0604020202020204" pitchFamily="34" charset="0"/>
              <a:buChar char="•"/>
            </a:pPr>
            <a:r>
              <a:rPr lang="en-US" sz="2150" dirty="0">
                <a:solidFill>
                  <a:srgbClr val="0000FF"/>
                </a:solidFill>
              </a:rPr>
              <a:t>Retransmission : </a:t>
            </a:r>
            <a:r>
              <a:rPr lang="en-US" sz="2150" dirty="0">
                <a:solidFill>
                  <a:schemeClr val="tx1">
                    <a:lumMod val="95000"/>
                    <a:lumOff val="5000"/>
                  </a:schemeClr>
                </a:solidFill>
              </a:rPr>
              <a:t>The packet is retransmitted if the source fails to receive acknowledgment</a:t>
            </a:r>
          </a:p>
          <a:p>
            <a:pPr marL="627063" lvl="1" indent="-265113" algn="just">
              <a:spcAft>
                <a:spcPts val="600"/>
              </a:spcAft>
              <a:buFont typeface="Arial" panose="020B0604020202020204" pitchFamily="34" charset="0"/>
              <a:buChar char="•"/>
            </a:pPr>
            <a:r>
              <a:rPr lang="en-US" sz="2150" dirty="0">
                <a:solidFill>
                  <a:srgbClr val="0000FF"/>
                </a:solidFill>
              </a:rPr>
              <a:t>Flow Control : </a:t>
            </a:r>
            <a:r>
              <a:rPr lang="en-US" sz="2150" dirty="0">
                <a:solidFill>
                  <a:schemeClr val="tx1">
                    <a:lumMod val="95000"/>
                    <a:lumOff val="5000"/>
                  </a:schemeClr>
                </a:solidFill>
              </a:rPr>
              <a:t>Necessary for a fast transmitter to keep pace with a slow receiver.</a:t>
            </a:r>
          </a:p>
        </p:txBody>
      </p:sp>
    </p:spTree>
    <p:extLst>
      <p:ext uri="{BB962C8B-B14F-4D97-AF65-F5344CB8AC3E}">
        <p14:creationId xmlns:p14="http://schemas.microsoft.com/office/powerpoint/2010/main" val="26016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933134"/>
            <a:ext cx="11131669" cy="5339923"/>
          </a:xfrm>
          <a:prstGeom prst="rect">
            <a:avLst/>
          </a:prstGeom>
          <a:noFill/>
        </p:spPr>
        <p:txBody>
          <a:bodyPr wrap="square">
            <a:spAutoFit/>
          </a:bodyPr>
          <a:lstStyle/>
          <a:p>
            <a:pPr algn="just"/>
            <a:r>
              <a:rPr lang="en-US" sz="2400" b="1" dirty="0">
                <a:solidFill>
                  <a:srgbClr val="C00000"/>
                </a:solidFill>
              </a:rPr>
              <a:t>Functionalities of layers in TCP/IP Suite</a:t>
            </a:r>
          </a:p>
          <a:p>
            <a:pPr algn="just">
              <a:spcAft>
                <a:spcPts val="1200"/>
              </a:spcAft>
            </a:pPr>
            <a:r>
              <a:rPr lang="en-US" sz="2400" b="1" dirty="0">
                <a:solidFill>
                  <a:srgbClr val="C6284A"/>
                </a:solidFill>
              </a:rPr>
              <a:t>Network Layer</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Its basic functions are </a:t>
            </a:r>
            <a:r>
              <a:rPr lang="en-US" sz="2300" dirty="0">
                <a:solidFill>
                  <a:srgbClr val="0000FF"/>
                </a:solidFill>
              </a:rPr>
              <a:t>routing and congestion control</a:t>
            </a:r>
          </a:p>
          <a:p>
            <a:pPr marL="715963" indent="-352425" algn="just">
              <a:spcAft>
                <a:spcPts val="600"/>
              </a:spcAft>
              <a:buFont typeface="Arial" panose="020B0604020202020204" pitchFamily="34" charset="0"/>
              <a:buChar char="•"/>
            </a:pPr>
            <a:r>
              <a:rPr lang="en-US" sz="2300" dirty="0">
                <a:solidFill>
                  <a:srgbClr val="0000FF"/>
                </a:solidFill>
              </a:rPr>
              <a:t>Routing: </a:t>
            </a:r>
            <a:r>
              <a:rPr lang="en-US" sz="2300" dirty="0">
                <a:solidFill>
                  <a:schemeClr val="tx1">
                    <a:lumMod val="95000"/>
                    <a:lumOff val="5000"/>
                  </a:schemeClr>
                </a:solidFill>
              </a:rPr>
              <a:t>This deals with determining how packets will be routed (transferred) from source to destination</a:t>
            </a:r>
          </a:p>
          <a:p>
            <a:pPr marL="706437" indent="-342900" algn="just">
              <a:spcAft>
                <a:spcPts val="600"/>
              </a:spcAft>
              <a:buFont typeface="Arial" panose="020B0604020202020204" pitchFamily="34" charset="0"/>
              <a:buChar char="•"/>
            </a:pPr>
            <a:r>
              <a:rPr lang="en-US" sz="2300" dirty="0">
                <a:solidFill>
                  <a:srgbClr val="0000FF"/>
                </a:solidFill>
              </a:rPr>
              <a:t>Congestion Control</a:t>
            </a:r>
          </a:p>
          <a:p>
            <a:pPr marL="1073150" lvl="1" indent="-360363" algn="just">
              <a:spcAft>
                <a:spcPts val="600"/>
              </a:spcAft>
              <a:buFont typeface="Courier New" panose="02070309020205020404" pitchFamily="49" charset="0"/>
              <a:buChar char="o"/>
            </a:pPr>
            <a:r>
              <a:rPr lang="en-US" sz="2300" dirty="0">
                <a:solidFill>
                  <a:schemeClr val="tx1">
                    <a:lumMod val="95000"/>
                    <a:lumOff val="5000"/>
                  </a:schemeClr>
                </a:solidFill>
              </a:rPr>
              <a:t>A </a:t>
            </a:r>
            <a:r>
              <a:rPr lang="en-US" sz="2300" dirty="0">
                <a:solidFill>
                  <a:srgbClr val="0000FF"/>
                </a:solidFill>
              </a:rPr>
              <a:t>router can be connected to 4-5 networks</a:t>
            </a:r>
            <a:endParaRPr lang="en-US" sz="2300" dirty="0">
              <a:solidFill>
                <a:schemeClr val="tx1">
                  <a:lumMod val="95000"/>
                  <a:lumOff val="5000"/>
                </a:schemeClr>
              </a:solidFill>
            </a:endParaRPr>
          </a:p>
          <a:p>
            <a:pPr marL="1073150" lvl="1" indent="-360363" algn="just">
              <a:spcAft>
                <a:spcPts val="600"/>
              </a:spcAft>
              <a:buFont typeface="Courier New" panose="02070309020205020404" pitchFamily="49" charset="0"/>
              <a:buChar char="o"/>
            </a:pPr>
            <a:r>
              <a:rPr lang="en-US" sz="2300" dirty="0">
                <a:solidFill>
                  <a:schemeClr val="tx1">
                    <a:lumMod val="95000"/>
                    <a:lumOff val="5000"/>
                  </a:schemeClr>
                </a:solidFill>
              </a:rPr>
              <a:t>If </a:t>
            </a:r>
            <a:r>
              <a:rPr lang="en-US" sz="2300" dirty="0">
                <a:solidFill>
                  <a:srgbClr val="0000FF"/>
                </a:solidFill>
              </a:rPr>
              <a:t>all the networks send packet at the same time with maximum rate possible then the router may not be able to handle all the packets and may drop some/all packets</a:t>
            </a:r>
          </a:p>
          <a:p>
            <a:pPr marL="1073150" lvl="1" indent="-360363" algn="just">
              <a:spcAft>
                <a:spcPts val="600"/>
              </a:spcAft>
              <a:buFont typeface="Courier New" panose="02070309020205020404" pitchFamily="49" charset="0"/>
              <a:buChar char="o"/>
            </a:pPr>
            <a:r>
              <a:rPr lang="en-US" sz="2300" dirty="0">
                <a:solidFill>
                  <a:schemeClr val="tx1">
                    <a:lumMod val="95000"/>
                    <a:lumOff val="5000"/>
                  </a:schemeClr>
                </a:solidFill>
              </a:rPr>
              <a:t>In this context the </a:t>
            </a:r>
            <a:r>
              <a:rPr lang="en-US" sz="2300" dirty="0">
                <a:solidFill>
                  <a:srgbClr val="0000FF"/>
                </a:solidFill>
              </a:rPr>
              <a:t>dropping of the packets should be minimized </a:t>
            </a:r>
            <a:r>
              <a:rPr lang="en-US" sz="2300" dirty="0">
                <a:solidFill>
                  <a:schemeClr val="tx1">
                    <a:lumMod val="95000"/>
                    <a:lumOff val="5000"/>
                  </a:schemeClr>
                </a:solidFill>
              </a:rPr>
              <a:t>and the source whose packet was dropped should be informed</a:t>
            </a:r>
          </a:p>
          <a:p>
            <a:pPr marL="1073150" lvl="1" indent="-360363" algn="just">
              <a:spcAft>
                <a:spcPts val="600"/>
              </a:spcAft>
              <a:buFont typeface="Courier New" panose="02070309020205020404" pitchFamily="49" charset="0"/>
              <a:buChar char="o"/>
            </a:pPr>
            <a:r>
              <a:rPr lang="en-US" sz="2300" dirty="0">
                <a:solidFill>
                  <a:schemeClr val="tx1">
                    <a:lumMod val="95000"/>
                    <a:lumOff val="5000"/>
                  </a:schemeClr>
                </a:solidFill>
              </a:rPr>
              <a:t>Other issues related with this layer are </a:t>
            </a:r>
            <a:r>
              <a:rPr lang="en-US" sz="2300" dirty="0">
                <a:solidFill>
                  <a:srgbClr val="0000FF"/>
                </a:solidFill>
              </a:rPr>
              <a:t>transmitting time, delays, and jittering</a:t>
            </a:r>
          </a:p>
        </p:txBody>
      </p:sp>
    </p:spTree>
    <p:extLst>
      <p:ext uri="{BB962C8B-B14F-4D97-AF65-F5344CB8AC3E}">
        <p14:creationId xmlns:p14="http://schemas.microsoft.com/office/powerpoint/2010/main" val="5746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763012"/>
            <a:ext cx="11131669" cy="1692771"/>
          </a:xfrm>
          <a:prstGeom prst="rect">
            <a:avLst/>
          </a:prstGeom>
          <a:noFill/>
        </p:spPr>
        <p:txBody>
          <a:bodyPr wrap="square">
            <a:spAutoFit/>
          </a:bodyPr>
          <a:lstStyle/>
          <a:p>
            <a:pPr algn="just">
              <a:spcAft>
                <a:spcPts val="600"/>
              </a:spcAft>
            </a:pPr>
            <a:r>
              <a:rPr lang="en-US" sz="2400" b="1" dirty="0">
                <a:solidFill>
                  <a:srgbClr val="C00000"/>
                </a:solidFill>
              </a:rPr>
              <a:t>Functionalities of layers in TCP/IP Suite</a:t>
            </a:r>
          </a:p>
          <a:p>
            <a:pPr algn="just">
              <a:spcAft>
                <a:spcPts val="600"/>
              </a:spcAft>
            </a:pPr>
            <a:r>
              <a:rPr lang="en-US" sz="2400" b="1" dirty="0">
                <a:solidFill>
                  <a:srgbClr val="C6284A"/>
                </a:solidFill>
              </a:rPr>
              <a:t>Network Layer</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Network Layer does not guarantee that the packet will reach its intended destination. There are </a:t>
            </a:r>
            <a:r>
              <a:rPr lang="en-US" sz="2300" dirty="0">
                <a:solidFill>
                  <a:srgbClr val="0000FF"/>
                </a:solidFill>
              </a:rPr>
              <a:t>no reliability guarantees</a:t>
            </a:r>
            <a:r>
              <a:rPr lang="en-US" sz="2300" dirty="0">
                <a:solidFill>
                  <a:schemeClr val="tx1">
                    <a:lumMod val="95000"/>
                    <a:lumOff val="5000"/>
                  </a:schemeClr>
                </a:solidFill>
              </a:rPr>
              <a:t>.</a:t>
            </a:r>
          </a:p>
        </p:txBody>
      </p:sp>
    </p:spTree>
    <p:extLst>
      <p:ext uri="{BB962C8B-B14F-4D97-AF65-F5344CB8AC3E}">
        <p14:creationId xmlns:p14="http://schemas.microsoft.com/office/powerpoint/2010/main" val="1843240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41595" y="685542"/>
            <a:ext cx="10968415" cy="5878532"/>
          </a:xfrm>
          <a:prstGeom prst="rect">
            <a:avLst/>
          </a:prstGeom>
          <a:noFill/>
        </p:spPr>
        <p:txBody>
          <a:bodyPr wrap="square">
            <a:spAutoFit/>
          </a:bodyPr>
          <a:lstStyle/>
          <a:p>
            <a:pPr algn="just">
              <a:spcAft>
                <a:spcPts val="1200"/>
              </a:spcAft>
            </a:pPr>
            <a:r>
              <a:rPr lang="en-US" sz="2400" b="1" dirty="0">
                <a:solidFill>
                  <a:srgbClr val="C00000"/>
                </a:solidFill>
              </a:rPr>
              <a:t>Functionalities of layers in TCP/IP Suite</a:t>
            </a:r>
          </a:p>
          <a:p>
            <a:pPr algn="just"/>
            <a:r>
              <a:rPr lang="en-US" sz="2400" b="1" dirty="0">
                <a:solidFill>
                  <a:srgbClr val="C6284A"/>
                </a:solidFill>
              </a:rPr>
              <a:t>Transport Layer</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Its functions are :</a:t>
            </a:r>
          </a:p>
          <a:p>
            <a:pPr marL="704850" lvl="1" indent="-342900" algn="just">
              <a:spcAft>
                <a:spcPts val="600"/>
              </a:spcAft>
              <a:buFont typeface="Arial" panose="020B0604020202020204" pitchFamily="34" charset="0"/>
              <a:buChar char="•"/>
              <a:tabLst>
                <a:tab pos="627063" algn="l"/>
              </a:tabLst>
            </a:pPr>
            <a:r>
              <a:rPr lang="en-US" sz="2200" dirty="0">
                <a:solidFill>
                  <a:srgbClr val="0000FF"/>
                </a:solidFill>
              </a:rPr>
              <a:t>Multiplexing / Demultiplexing : </a:t>
            </a:r>
            <a:r>
              <a:rPr lang="en-US" sz="2200" dirty="0">
                <a:solidFill>
                  <a:schemeClr val="tx1">
                    <a:lumMod val="95000"/>
                    <a:lumOff val="5000"/>
                  </a:schemeClr>
                </a:solidFill>
              </a:rPr>
              <a:t>This layer</a:t>
            </a:r>
            <a:r>
              <a:rPr lang="en-US" sz="2200" dirty="0">
                <a:solidFill>
                  <a:srgbClr val="0000FF"/>
                </a:solidFill>
              </a:rPr>
              <a:t> multiplex several transport connections onto the same network connection (because creating and maintaining networks may be expensive). In the latter case, demultiplexing will be required at the receiving end. </a:t>
            </a:r>
            <a:r>
              <a:rPr lang="en-US" sz="2200" dirty="0">
                <a:solidFill>
                  <a:schemeClr val="tx1">
                    <a:lumMod val="95000"/>
                    <a:lumOff val="5000"/>
                  </a:schemeClr>
                </a:solidFill>
              </a:rPr>
              <a:t>A </a:t>
            </a:r>
            <a:r>
              <a:rPr lang="en-US" sz="2200" dirty="0">
                <a:solidFill>
                  <a:srgbClr val="0000FF"/>
                </a:solidFill>
              </a:rPr>
              <a:t>point to note here is that communication is always carried out between two processes and not between two machines. This is also known as process-to-process communication</a:t>
            </a:r>
          </a:p>
          <a:p>
            <a:pPr marL="704850" lvl="1" indent="-342900" algn="just">
              <a:spcAft>
                <a:spcPts val="600"/>
              </a:spcAft>
              <a:buFont typeface="Arial" panose="020B0604020202020204" pitchFamily="34" charset="0"/>
              <a:buChar char="•"/>
              <a:tabLst>
                <a:tab pos="627063" algn="l"/>
              </a:tabLst>
            </a:pPr>
            <a:r>
              <a:rPr lang="en-US" sz="2200" dirty="0">
                <a:solidFill>
                  <a:srgbClr val="0000FF"/>
                </a:solidFill>
              </a:rPr>
              <a:t>Fragmentation and Re-assembly : </a:t>
            </a:r>
            <a:r>
              <a:rPr lang="en-US" sz="2200" dirty="0">
                <a:solidFill>
                  <a:schemeClr val="tx1">
                    <a:lumMod val="95000"/>
                    <a:lumOff val="5000"/>
                  </a:schemeClr>
                </a:solidFill>
              </a:rPr>
              <a:t>The </a:t>
            </a:r>
            <a:r>
              <a:rPr lang="en-US" sz="2200" dirty="0">
                <a:solidFill>
                  <a:srgbClr val="0000FF"/>
                </a:solidFill>
              </a:rPr>
              <a:t>data accepted by the transport layer from the session layer is split up into smaller units (fragmentation) if needed and then passed to the network layer. Correspondingly, the data provided by the network layer to the transport layer on the receiving side is re-assembled</a:t>
            </a:r>
          </a:p>
          <a:p>
            <a:pPr marL="704850" lvl="1" indent="-342900" algn="just">
              <a:spcAft>
                <a:spcPts val="600"/>
              </a:spcAft>
              <a:buFont typeface="Arial" panose="020B0604020202020204" pitchFamily="34" charset="0"/>
              <a:buChar char="•"/>
              <a:tabLst>
                <a:tab pos="627063" algn="l"/>
              </a:tabLst>
            </a:pPr>
            <a:r>
              <a:rPr lang="en-US" sz="2000" dirty="0">
                <a:solidFill>
                  <a:srgbClr val="0000FF"/>
                </a:solidFill>
              </a:rPr>
              <a:t>Internetworking: </a:t>
            </a:r>
            <a:r>
              <a:rPr lang="en-US" sz="2000" dirty="0">
                <a:solidFill>
                  <a:schemeClr val="tx1">
                    <a:lumMod val="95000"/>
                    <a:lumOff val="5000"/>
                  </a:schemeClr>
                </a:solidFill>
              </a:rPr>
              <a:t>Internetworks are </a:t>
            </a:r>
            <a:r>
              <a:rPr lang="en-US" sz="2000" dirty="0">
                <a:solidFill>
                  <a:srgbClr val="0000FF"/>
                </a:solidFill>
              </a:rPr>
              <a:t>multiple networks that are connected in such a way that they act as one large network, connecting multiple office or department networks. Internetworks are connected by networking hardware such as routers, switches, and bridges</a:t>
            </a:r>
          </a:p>
        </p:txBody>
      </p:sp>
    </p:spTree>
    <p:extLst>
      <p:ext uri="{BB962C8B-B14F-4D97-AF65-F5344CB8AC3E}">
        <p14:creationId xmlns:p14="http://schemas.microsoft.com/office/powerpoint/2010/main" val="1249277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a:xfrm>
            <a:off x="860233" y="121629"/>
            <a:ext cx="10660381" cy="618581"/>
          </a:xfrm>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49562" y="846210"/>
            <a:ext cx="11092875" cy="5432256"/>
          </a:xfrm>
          <a:prstGeom prst="rect">
            <a:avLst/>
          </a:prstGeom>
          <a:noFill/>
        </p:spPr>
        <p:txBody>
          <a:bodyPr wrap="square">
            <a:spAutoFit/>
          </a:bodyPr>
          <a:lstStyle/>
          <a:p>
            <a:pPr algn="just">
              <a:spcAft>
                <a:spcPts val="1200"/>
              </a:spcAft>
            </a:pPr>
            <a:r>
              <a:rPr lang="en-US" sz="2400" b="1" dirty="0">
                <a:solidFill>
                  <a:srgbClr val="C00000"/>
                </a:solidFill>
              </a:rPr>
              <a:t>Functionalities of layers in TCP/IP Suite</a:t>
            </a:r>
          </a:p>
          <a:p>
            <a:pPr algn="just">
              <a:spcAft>
                <a:spcPts val="1200"/>
              </a:spcAft>
            </a:pPr>
            <a:r>
              <a:rPr lang="en-US" sz="2400" b="1" dirty="0">
                <a:solidFill>
                  <a:srgbClr val="C6284A"/>
                </a:solidFill>
              </a:rPr>
              <a:t>Transport Layer</a:t>
            </a:r>
          </a:p>
          <a:p>
            <a:pPr marL="704850" lvl="1" indent="-342900" algn="just">
              <a:spcAft>
                <a:spcPts val="600"/>
              </a:spcAft>
              <a:buFont typeface="Arial" panose="020B0604020202020204" pitchFamily="34" charset="0"/>
              <a:buChar char="•"/>
              <a:tabLst>
                <a:tab pos="627063" algn="l"/>
              </a:tabLst>
            </a:pPr>
            <a:r>
              <a:rPr lang="en-US" sz="2200" b="1" dirty="0">
                <a:solidFill>
                  <a:srgbClr val="0000FF"/>
                </a:solidFill>
              </a:rPr>
              <a:t>Types of service : </a:t>
            </a:r>
            <a:r>
              <a:rPr lang="en-US" sz="2200" dirty="0">
                <a:solidFill>
                  <a:schemeClr val="tx1">
                    <a:lumMod val="95000"/>
                    <a:lumOff val="5000"/>
                  </a:schemeClr>
                </a:solidFill>
              </a:rPr>
              <a:t>The transport layer also decides the type of service that should be provided to the session layer. The service may be perfectly reliable or may be reliable within certain tolerances or may not be reliable at all. The message may or may not be received in the order in which it was sent. The decision regarding the type of service to be provided is taken at the time when the connection is stablished. </a:t>
            </a:r>
          </a:p>
          <a:p>
            <a:pPr marL="704850" lvl="1" indent="-342900" algn="just">
              <a:spcAft>
                <a:spcPts val="600"/>
              </a:spcAft>
              <a:buFont typeface="Arial" panose="020B0604020202020204" pitchFamily="34" charset="0"/>
              <a:buChar char="•"/>
              <a:tabLst>
                <a:tab pos="627063" algn="l"/>
              </a:tabLst>
            </a:pPr>
            <a:r>
              <a:rPr lang="en-US" sz="2200" b="1" dirty="0">
                <a:solidFill>
                  <a:srgbClr val="0000FF"/>
                </a:solidFill>
              </a:rPr>
              <a:t>Error Control : </a:t>
            </a:r>
            <a:r>
              <a:rPr lang="en-US" sz="2200" dirty="0">
                <a:solidFill>
                  <a:schemeClr val="tx1">
                    <a:lumMod val="95000"/>
                    <a:lumOff val="5000"/>
                  </a:schemeClr>
                </a:solidFill>
              </a:rPr>
              <a:t>If reliable service is provided then error detection and error recovery operations are also performed. </a:t>
            </a:r>
            <a:r>
              <a:rPr lang="en-US" sz="2200" dirty="0">
                <a:solidFill>
                  <a:srgbClr val="0000FF"/>
                </a:solidFill>
              </a:rPr>
              <a:t>It provides error control mechanism on end to end basis</a:t>
            </a:r>
            <a:r>
              <a:rPr lang="en-US" sz="2200" dirty="0">
                <a:solidFill>
                  <a:schemeClr val="tx1">
                    <a:lumMod val="95000"/>
                    <a:lumOff val="5000"/>
                  </a:schemeClr>
                </a:solidFill>
              </a:rPr>
              <a:t>.</a:t>
            </a:r>
          </a:p>
          <a:p>
            <a:pPr marL="704850" lvl="1" indent="-342900" algn="just">
              <a:spcAft>
                <a:spcPts val="600"/>
              </a:spcAft>
              <a:buFont typeface="Arial" panose="020B0604020202020204" pitchFamily="34" charset="0"/>
              <a:buChar char="•"/>
              <a:tabLst>
                <a:tab pos="627063" algn="l"/>
              </a:tabLst>
            </a:pPr>
            <a:r>
              <a:rPr lang="en-US" sz="2200" b="1" dirty="0">
                <a:solidFill>
                  <a:srgbClr val="0000FF"/>
                </a:solidFill>
              </a:rPr>
              <a:t>Flow Control : </a:t>
            </a:r>
            <a:r>
              <a:rPr lang="en-US" sz="2200" dirty="0">
                <a:solidFill>
                  <a:schemeClr val="tx1">
                    <a:lumMod val="95000"/>
                    <a:lumOff val="5000"/>
                  </a:schemeClr>
                </a:solidFill>
              </a:rPr>
              <a:t>A </a:t>
            </a:r>
            <a:r>
              <a:rPr lang="en-US" sz="2200" dirty="0">
                <a:solidFill>
                  <a:srgbClr val="0000FF"/>
                </a:solidFill>
              </a:rPr>
              <a:t>fast host cannot keep pace with a slow one. Hence, this is a mechanism to regulate the flow of information</a:t>
            </a:r>
            <a:r>
              <a:rPr lang="en-US" sz="2200" dirty="0">
                <a:solidFill>
                  <a:schemeClr val="tx1">
                    <a:lumMod val="95000"/>
                    <a:lumOff val="5000"/>
                  </a:schemeClr>
                </a:solidFill>
              </a:rPr>
              <a:t>.</a:t>
            </a:r>
          </a:p>
          <a:p>
            <a:pPr marL="704850" lvl="1" indent="-342900" algn="just">
              <a:spcAft>
                <a:spcPts val="600"/>
              </a:spcAft>
              <a:buFont typeface="Arial" panose="020B0604020202020204" pitchFamily="34" charset="0"/>
              <a:buChar char="•"/>
              <a:tabLst>
                <a:tab pos="627063" algn="l"/>
              </a:tabLst>
            </a:pPr>
            <a:r>
              <a:rPr lang="en-US" sz="2200" b="1" dirty="0">
                <a:solidFill>
                  <a:srgbClr val="0000FF"/>
                </a:solidFill>
              </a:rPr>
              <a:t>Connection Establishment / Release : </a:t>
            </a:r>
            <a:r>
              <a:rPr lang="en-US" sz="2200" dirty="0">
                <a:solidFill>
                  <a:schemeClr val="tx1">
                    <a:lumMod val="95000"/>
                    <a:lumOff val="5000"/>
                  </a:schemeClr>
                </a:solidFill>
              </a:rPr>
              <a:t>The transport layer </a:t>
            </a:r>
            <a:r>
              <a:rPr lang="en-US" sz="2200" dirty="0">
                <a:solidFill>
                  <a:srgbClr val="0000FF"/>
                </a:solidFill>
              </a:rPr>
              <a:t>also establishes and releases the connection across the network.</a:t>
            </a:r>
            <a:r>
              <a:rPr lang="en-US" sz="2200" dirty="0">
                <a:solidFill>
                  <a:schemeClr val="tx1">
                    <a:lumMod val="95000"/>
                    <a:lumOff val="5000"/>
                  </a:schemeClr>
                </a:solidFill>
              </a:rPr>
              <a:t> This requires some sort of naming mechanism so that a process on one machine can indicate with whom it wants to communicate.</a:t>
            </a:r>
          </a:p>
        </p:txBody>
      </p:sp>
    </p:spTree>
    <p:extLst>
      <p:ext uri="{BB962C8B-B14F-4D97-AF65-F5344CB8AC3E}">
        <p14:creationId xmlns:p14="http://schemas.microsoft.com/office/powerpoint/2010/main" val="2527844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763012"/>
            <a:ext cx="11131669" cy="4308872"/>
          </a:xfrm>
          <a:prstGeom prst="rect">
            <a:avLst/>
          </a:prstGeom>
          <a:noFill/>
        </p:spPr>
        <p:txBody>
          <a:bodyPr wrap="square">
            <a:spAutoFit/>
          </a:bodyPr>
          <a:lstStyle/>
          <a:p>
            <a:pPr algn="just">
              <a:spcAft>
                <a:spcPts val="1200"/>
              </a:spcAft>
            </a:pPr>
            <a:r>
              <a:rPr lang="en-US" sz="2400" b="1" dirty="0">
                <a:solidFill>
                  <a:srgbClr val="C00000"/>
                </a:solidFill>
              </a:rPr>
              <a:t>Functionalities of Layers in TCP/IP Suite</a:t>
            </a:r>
          </a:p>
          <a:p>
            <a:pPr marL="342900" indent="-342900" algn="just">
              <a:spcBef>
                <a:spcPts val="1200"/>
              </a:spcBef>
              <a:spcAft>
                <a:spcPts val="1800"/>
              </a:spcAft>
              <a:buFont typeface="Symbol" panose="05050102010706020507" pitchFamily="18" charset="2"/>
              <a:buChar char="®"/>
            </a:pPr>
            <a:r>
              <a:rPr lang="en-US" sz="2400" b="1" dirty="0">
                <a:solidFill>
                  <a:srgbClr val="C6284A"/>
                </a:solidFill>
              </a:rPr>
              <a:t> Application Layer</a:t>
            </a:r>
          </a:p>
          <a:p>
            <a:pPr marL="342900" indent="-342900" algn="just">
              <a:spcAft>
                <a:spcPts val="600"/>
              </a:spcAft>
              <a:buFont typeface="Wingdings" panose="05000000000000000000" pitchFamily="2" charset="2"/>
              <a:buChar char="§"/>
            </a:pPr>
            <a:r>
              <a:rPr lang="en-US" sz="2200" dirty="0">
                <a:solidFill>
                  <a:schemeClr val="tx1">
                    <a:lumMod val="95000"/>
                    <a:lumOff val="5000"/>
                  </a:schemeClr>
                </a:solidFill>
              </a:rPr>
              <a:t>The </a:t>
            </a:r>
            <a:r>
              <a:rPr lang="en-US" sz="2200" dirty="0">
                <a:solidFill>
                  <a:srgbClr val="0000FF"/>
                </a:solidFill>
              </a:rPr>
              <a:t>Fifth layer contains the application protocols</a:t>
            </a:r>
            <a:r>
              <a:rPr lang="en-US" sz="2200" dirty="0">
                <a:solidFill>
                  <a:schemeClr val="tx1">
                    <a:lumMod val="95000"/>
                    <a:lumOff val="5000"/>
                  </a:schemeClr>
                </a:solidFill>
              </a:rPr>
              <a:t> with which the user gains access to the network. </a:t>
            </a:r>
          </a:p>
          <a:p>
            <a:pPr marL="342900" indent="-342900" algn="just">
              <a:spcAft>
                <a:spcPts val="600"/>
              </a:spcAft>
              <a:buFont typeface="Wingdings" panose="05000000000000000000" pitchFamily="2" charset="2"/>
              <a:buChar char="§"/>
            </a:pPr>
            <a:r>
              <a:rPr lang="en-US" sz="2200" dirty="0">
                <a:solidFill>
                  <a:schemeClr val="tx1">
                    <a:lumMod val="95000"/>
                    <a:lumOff val="5000"/>
                  </a:schemeClr>
                </a:solidFill>
              </a:rPr>
              <a:t>The choice of which </a:t>
            </a:r>
            <a:r>
              <a:rPr lang="en-US" sz="2200" dirty="0">
                <a:solidFill>
                  <a:srgbClr val="0000FF"/>
                </a:solidFill>
              </a:rPr>
              <a:t>specific protocols and their associated functions are to be used at the application level is up to the individual user</a:t>
            </a:r>
          </a:p>
          <a:p>
            <a:pPr marL="342900" indent="-342900" algn="just">
              <a:spcAft>
                <a:spcPts val="600"/>
              </a:spcAft>
              <a:buFont typeface="Wingdings" panose="05000000000000000000" pitchFamily="2" charset="2"/>
              <a:buChar char="§"/>
            </a:pPr>
            <a:r>
              <a:rPr lang="en-US" sz="2200" dirty="0">
                <a:solidFill>
                  <a:schemeClr val="tx1">
                    <a:lumMod val="95000"/>
                    <a:lumOff val="5000"/>
                  </a:schemeClr>
                </a:solidFill>
              </a:rPr>
              <a:t>Thus, </a:t>
            </a:r>
            <a:r>
              <a:rPr lang="en-US" sz="2200" dirty="0">
                <a:solidFill>
                  <a:srgbClr val="0000FF"/>
                </a:solidFill>
              </a:rPr>
              <a:t>the boundary between the presentation layer and the application layer represents a separation of the protocols imposed by the network designers from those being selected and implemented by the network users</a:t>
            </a:r>
          </a:p>
          <a:p>
            <a:pPr marL="342900" indent="-342900" algn="just">
              <a:spcAft>
                <a:spcPts val="600"/>
              </a:spcAft>
              <a:buFont typeface="Wingdings" panose="05000000000000000000" pitchFamily="2" charset="2"/>
              <a:buChar char="§"/>
            </a:pPr>
            <a:r>
              <a:rPr lang="en-US" sz="2200" dirty="0">
                <a:solidFill>
                  <a:schemeClr val="tx1">
                    <a:lumMod val="95000"/>
                    <a:lumOff val="5000"/>
                  </a:schemeClr>
                </a:solidFill>
              </a:rPr>
              <a:t>For example, </a:t>
            </a:r>
            <a:r>
              <a:rPr lang="en-US" sz="2200" dirty="0">
                <a:solidFill>
                  <a:srgbClr val="0000FF"/>
                </a:solidFill>
              </a:rPr>
              <a:t>commonly used protocols are HTTP(for web browsing), FTP(for file transfer) </a:t>
            </a:r>
            <a:r>
              <a:rPr lang="en-US" sz="2200" dirty="0">
                <a:solidFill>
                  <a:schemeClr val="tx1">
                    <a:lumMod val="95000"/>
                    <a:lumOff val="5000"/>
                  </a:schemeClr>
                </a:solidFill>
              </a:rPr>
              <a:t>etc.</a:t>
            </a:r>
          </a:p>
        </p:txBody>
      </p:sp>
    </p:spTree>
    <p:extLst>
      <p:ext uri="{BB962C8B-B14F-4D97-AF65-F5344CB8AC3E}">
        <p14:creationId xmlns:p14="http://schemas.microsoft.com/office/powerpoint/2010/main" val="377002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93420" y="722736"/>
            <a:ext cx="10896600" cy="465984"/>
          </a:xfrm>
        </p:spPr>
        <p:txBody>
          <a:bodyPr>
            <a:normAutofit/>
          </a:bodyPr>
          <a:lstStyle/>
          <a:p>
            <a:pPr marL="0" indent="0" algn="just" fontAlgn="base">
              <a:lnSpc>
                <a:spcPct val="100000"/>
              </a:lnSpc>
              <a:spcBef>
                <a:spcPts val="0"/>
              </a:spcBef>
              <a:spcAft>
                <a:spcPts val="1200"/>
              </a:spcAft>
              <a:buNone/>
            </a:pPr>
            <a:r>
              <a:rPr lang="en-US" b="1" i="0" u="none" strike="noStrike" dirty="0">
                <a:solidFill>
                  <a:srgbClr val="C00000"/>
                </a:solidFill>
                <a:effectLst/>
              </a:rPr>
              <a:t>Resource Sharing</a:t>
            </a:r>
          </a:p>
        </p:txBody>
      </p:sp>
      <p:pic>
        <p:nvPicPr>
          <p:cNvPr id="4" name="Picture 3" descr="A diagram of a cloud computing&#10;&#10;Description automatically generated">
            <a:extLst>
              <a:ext uri="{FF2B5EF4-FFF2-40B4-BE49-F238E27FC236}">
                <a16:creationId xmlns:a16="http://schemas.microsoft.com/office/drawing/2014/main" id="{F6749C7A-19C8-5EA6-21F1-526B0BC7D77B}"/>
              </a:ext>
            </a:extLst>
          </p:cNvPr>
          <p:cNvPicPr>
            <a:picLocks noChangeAspect="1"/>
          </p:cNvPicPr>
          <p:nvPr/>
        </p:nvPicPr>
        <p:blipFill rotWithShape="1">
          <a:blip r:embed="rId2">
            <a:extLst>
              <a:ext uri="{28A0092B-C50C-407E-A947-70E740481C1C}">
                <a14:useLocalDpi xmlns:a14="http://schemas.microsoft.com/office/drawing/2010/main" val="0"/>
              </a:ext>
            </a:extLst>
          </a:blip>
          <a:srcRect t="11102"/>
          <a:stretch/>
        </p:blipFill>
        <p:spPr>
          <a:xfrm>
            <a:off x="2927428" y="1201077"/>
            <a:ext cx="6506635" cy="5118856"/>
          </a:xfrm>
          <a:prstGeom prst="rect">
            <a:avLst/>
          </a:prstGeom>
        </p:spPr>
      </p:pic>
    </p:spTree>
    <p:extLst>
      <p:ext uri="{BB962C8B-B14F-4D97-AF65-F5344CB8AC3E}">
        <p14:creationId xmlns:p14="http://schemas.microsoft.com/office/powerpoint/2010/main" val="2036023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520995" y="763012"/>
            <a:ext cx="10977585" cy="2169825"/>
          </a:xfrm>
          <a:prstGeom prst="rect">
            <a:avLst/>
          </a:prstGeom>
          <a:noFill/>
        </p:spPr>
        <p:txBody>
          <a:bodyPr wrap="square">
            <a:spAutoFit/>
          </a:bodyPr>
          <a:lstStyle/>
          <a:p>
            <a:pPr>
              <a:spcAft>
                <a:spcPts val="1200"/>
              </a:spcAft>
            </a:pPr>
            <a:r>
              <a:rPr lang="en-IN" sz="2400" b="1" dirty="0">
                <a:solidFill>
                  <a:srgbClr val="C00000"/>
                </a:solidFill>
              </a:rPr>
              <a:t>The OSI Model</a:t>
            </a:r>
          </a:p>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The </a:t>
            </a:r>
            <a:r>
              <a:rPr lang="en-US" sz="2400" dirty="0">
                <a:solidFill>
                  <a:srgbClr val="0000FF"/>
                </a:solidFill>
              </a:rPr>
              <a:t>Open System Interconnection (OSI) model is a layered framework for the design of network systems that allows communication between all types of computer systems.</a:t>
            </a:r>
          </a:p>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It was first introduced in the late </a:t>
            </a:r>
            <a:r>
              <a:rPr lang="en-US" sz="2400" dirty="0">
                <a:solidFill>
                  <a:srgbClr val="0000FF"/>
                </a:solidFill>
              </a:rPr>
              <a:t>1970s</a:t>
            </a:r>
            <a:endParaRPr lang="en-US" sz="2400" dirty="0">
              <a:solidFill>
                <a:schemeClr val="tx1">
                  <a:lumMod val="95000"/>
                  <a:lumOff val="5000"/>
                </a:schemeClr>
              </a:solidFill>
            </a:endParaRPr>
          </a:p>
        </p:txBody>
      </p:sp>
      <p:pic>
        <p:nvPicPr>
          <p:cNvPr id="19458" name="Picture 2" descr="Net 221D:Computer Networks Fundamentals - ppt download">
            <a:extLst>
              <a:ext uri="{FF2B5EF4-FFF2-40B4-BE49-F238E27FC236}">
                <a16:creationId xmlns:a16="http://schemas.microsoft.com/office/drawing/2014/main" id="{50E8B196-A7F2-4492-A77D-B8C77B1C60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752" t="53487" r="2364" b="6977"/>
          <a:stretch/>
        </p:blipFill>
        <p:spPr bwMode="auto">
          <a:xfrm>
            <a:off x="6325317" y="2784404"/>
            <a:ext cx="5201442" cy="34361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04052E-349C-7522-0BF1-EF9F0BA10403}"/>
              </a:ext>
            </a:extLst>
          </p:cNvPr>
          <p:cNvSpPr txBox="1"/>
          <p:nvPr/>
        </p:nvSpPr>
        <p:spPr>
          <a:xfrm>
            <a:off x="520995" y="2932837"/>
            <a:ext cx="5719785" cy="1569660"/>
          </a:xfrm>
          <a:prstGeom prst="rect">
            <a:avLst/>
          </a:prstGeom>
          <a:noFill/>
        </p:spPr>
        <p:txBody>
          <a:bodyPr wrap="square">
            <a:spAutoFit/>
          </a:bodyPr>
          <a:lstStyle/>
          <a:p>
            <a:pPr marL="342900" indent="-342900" algn="just">
              <a:buFont typeface="Wingdings" panose="05000000000000000000" pitchFamily="2" charset="2"/>
              <a:buChar char="§"/>
            </a:pPr>
            <a:r>
              <a:rPr lang="en-US" sz="2400" dirty="0">
                <a:solidFill>
                  <a:schemeClr val="tx1">
                    <a:lumMod val="95000"/>
                    <a:lumOff val="5000"/>
                  </a:schemeClr>
                </a:solidFill>
              </a:rPr>
              <a:t>It </a:t>
            </a:r>
            <a:r>
              <a:rPr lang="en-US" sz="2400" dirty="0">
                <a:solidFill>
                  <a:srgbClr val="0000FF"/>
                </a:solidFill>
              </a:rPr>
              <a:t>consists of seven separate but related layers</a:t>
            </a:r>
            <a:r>
              <a:rPr lang="en-US" sz="2400" dirty="0">
                <a:solidFill>
                  <a:schemeClr val="tx1">
                    <a:lumMod val="95000"/>
                    <a:lumOff val="5000"/>
                  </a:schemeClr>
                </a:solidFill>
              </a:rPr>
              <a:t>, each of which defines a part of the process of moving information across a network</a:t>
            </a:r>
          </a:p>
        </p:txBody>
      </p:sp>
    </p:spTree>
    <p:extLst>
      <p:ext uri="{BB962C8B-B14F-4D97-AF65-F5344CB8AC3E}">
        <p14:creationId xmlns:p14="http://schemas.microsoft.com/office/powerpoint/2010/main" val="37702446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607207" y="935117"/>
            <a:ext cx="10977585" cy="5170646"/>
          </a:xfrm>
          <a:prstGeom prst="rect">
            <a:avLst/>
          </a:prstGeom>
          <a:noFill/>
        </p:spPr>
        <p:txBody>
          <a:bodyPr wrap="square">
            <a:spAutoFit/>
          </a:bodyPr>
          <a:lstStyle/>
          <a:p>
            <a:pPr>
              <a:spcAft>
                <a:spcPts val="600"/>
              </a:spcAft>
            </a:pPr>
            <a:r>
              <a:rPr lang="en-IN" sz="2400" b="1" dirty="0">
                <a:solidFill>
                  <a:srgbClr val="C00000"/>
                </a:solidFill>
              </a:rPr>
              <a:t>The Open System Interconnection (OSI) Model</a:t>
            </a:r>
          </a:p>
          <a:p>
            <a:pPr marL="342900" indent="-342900" algn="just">
              <a:spcBef>
                <a:spcPts val="600"/>
              </a:spcBef>
              <a:buFont typeface="Wingdings" panose="05000000000000000000" pitchFamily="2" charset="2"/>
              <a:buChar char="§"/>
            </a:pPr>
            <a:r>
              <a:rPr lang="en-US" sz="2300" dirty="0">
                <a:solidFill>
                  <a:schemeClr val="tx1">
                    <a:lumMod val="95000"/>
                    <a:lumOff val="5000"/>
                  </a:schemeClr>
                </a:solidFill>
              </a:rPr>
              <a:t>The </a:t>
            </a:r>
            <a:r>
              <a:rPr lang="en-US" sz="2300" dirty="0">
                <a:solidFill>
                  <a:srgbClr val="0000FF"/>
                </a:solidFill>
              </a:rPr>
              <a:t>International Organization for Standardization (ISO)</a:t>
            </a:r>
            <a:r>
              <a:rPr lang="en-US" sz="2300" dirty="0">
                <a:solidFill>
                  <a:schemeClr val="tx1">
                    <a:lumMod val="95000"/>
                    <a:lumOff val="5000"/>
                  </a:schemeClr>
                </a:solidFill>
              </a:rPr>
              <a:t> is a multinational body dedicated to worldwide agreement on international standards. </a:t>
            </a:r>
          </a:p>
          <a:p>
            <a:pPr marL="342900" indent="-342900" algn="just">
              <a:spcBef>
                <a:spcPts val="600"/>
              </a:spcBef>
              <a:buFont typeface="Wingdings" panose="05000000000000000000" pitchFamily="2" charset="2"/>
              <a:buChar char="§"/>
            </a:pPr>
            <a:r>
              <a:rPr lang="en-US" sz="2300" dirty="0">
                <a:solidFill>
                  <a:schemeClr val="tx1">
                    <a:lumMod val="95000"/>
                    <a:lumOff val="5000"/>
                  </a:schemeClr>
                </a:solidFill>
              </a:rPr>
              <a:t>An ISO standard that covers all aspects of network communications is the </a:t>
            </a:r>
            <a:r>
              <a:rPr lang="en-US" sz="2300" dirty="0">
                <a:solidFill>
                  <a:srgbClr val="0000FF"/>
                </a:solidFill>
              </a:rPr>
              <a:t>Open Systems Interconnection (OSI) model</a:t>
            </a:r>
            <a:r>
              <a:rPr lang="en-US" sz="2300" dirty="0">
                <a:solidFill>
                  <a:schemeClr val="tx1">
                    <a:lumMod val="95000"/>
                    <a:lumOff val="5000"/>
                  </a:schemeClr>
                </a:solidFill>
              </a:rPr>
              <a:t>. </a:t>
            </a:r>
          </a:p>
          <a:p>
            <a:pPr marL="342900" indent="-342900" algn="just">
              <a:spcBef>
                <a:spcPts val="600"/>
              </a:spcBef>
              <a:buFont typeface="Wingdings" panose="05000000000000000000" pitchFamily="2" charset="2"/>
              <a:buChar char="§"/>
            </a:pPr>
            <a:r>
              <a:rPr lang="en-US" sz="2300" dirty="0">
                <a:solidFill>
                  <a:schemeClr val="tx1">
                    <a:lumMod val="95000"/>
                    <a:lumOff val="5000"/>
                  </a:schemeClr>
                </a:solidFill>
              </a:rPr>
              <a:t>An </a:t>
            </a:r>
            <a:r>
              <a:rPr lang="en-US" sz="2300" dirty="0">
                <a:solidFill>
                  <a:srgbClr val="0000FF"/>
                </a:solidFill>
              </a:rPr>
              <a:t>open system is a set of protocols that allows any two different systems to communicate regardless of their underlying architecture</a:t>
            </a:r>
            <a:r>
              <a:rPr lang="en-US" sz="2300" dirty="0">
                <a:solidFill>
                  <a:schemeClr val="tx1">
                    <a:lumMod val="95000"/>
                    <a:lumOff val="5000"/>
                  </a:schemeClr>
                </a:solidFill>
              </a:rPr>
              <a:t>. </a:t>
            </a:r>
          </a:p>
          <a:p>
            <a:pPr marL="342900" indent="-342900" algn="just">
              <a:spcBef>
                <a:spcPts val="600"/>
              </a:spcBef>
              <a:buFont typeface="Wingdings" panose="05000000000000000000" pitchFamily="2" charset="2"/>
              <a:buChar char="§"/>
            </a:pPr>
            <a:r>
              <a:rPr lang="en-US" sz="2300" dirty="0">
                <a:solidFill>
                  <a:schemeClr val="tx1">
                    <a:lumMod val="95000"/>
                    <a:lumOff val="5000"/>
                  </a:schemeClr>
                </a:solidFill>
              </a:rPr>
              <a:t>The </a:t>
            </a:r>
            <a:r>
              <a:rPr lang="en-US" sz="2300" dirty="0">
                <a:solidFill>
                  <a:srgbClr val="0000FF"/>
                </a:solidFill>
              </a:rPr>
              <a:t>purpose</a:t>
            </a:r>
            <a:r>
              <a:rPr lang="en-US" sz="2300" dirty="0">
                <a:solidFill>
                  <a:schemeClr val="tx1">
                    <a:lumMod val="95000"/>
                    <a:lumOff val="5000"/>
                  </a:schemeClr>
                </a:solidFill>
              </a:rPr>
              <a:t> of the OSI model is to show how to </a:t>
            </a:r>
            <a:r>
              <a:rPr lang="en-US" sz="2300" dirty="0">
                <a:solidFill>
                  <a:srgbClr val="0000FF"/>
                </a:solidFill>
              </a:rPr>
              <a:t>facilitate communication between different systems without requiring changes to the logic of the underlying hardware and software</a:t>
            </a:r>
            <a:endParaRPr lang="en-US" sz="2300" dirty="0">
              <a:solidFill>
                <a:schemeClr val="tx1">
                  <a:lumMod val="95000"/>
                  <a:lumOff val="5000"/>
                </a:schemeClr>
              </a:solidFill>
            </a:endParaRPr>
          </a:p>
          <a:p>
            <a:pPr marL="342900" indent="-342900" algn="just">
              <a:spcBef>
                <a:spcPts val="600"/>
              </a:spcBef>
              <a:buFont typeface="Wingdings" panose="05000000000000000000" pitchFamily="2" charset="2"/>
              <a:buChar char="§"/>
            </a:pPr>
            <a:r>
              <a:rPr lang="en-US" sz="2300" dirty="0">
                <a:solidFill>
                  <a:schemeClr val="tx1">
                    <a:lumMod val="95000"/>
                    <a:lumOff val="5000"/>
                  </a:schemeClr>
                </a:solidFill>
              </a:rPr>
              <a:t>The </a:t>
            </a:r>
            <a:r>
              <a:rPr lang="en-US" sz="2300" dirty="0">
                <a:solidFill>
                  <a:srgbClr val="0000FF"/>
                </a:solidFill>
              </a:rPr>
              <a:t>OSI model is not a protocol</a:t>
            </a:r>
            <a:r>
              <a:rPr lang="en-US" sz="2300" dirty="0">
                <a:solidFill>
                  <a:schemeClr val="tx1">
                    <a:lumMod val="95000"/>
                    <a:lumOff val="5000"/>
                  </a:schemeClr>
                </a:solidFill>
              </a:rPr>
              <a:t>; it is a model for understanding and designing a network architecture that is flexible, robust, and interoperable. The OSI model was intended to be the basis for the creation of the protocols in the OSI stack</a:t>
            </a:r>
          </a:p>
        </p:txBody>
      </p:sp>
    </p:spTree>
    <p:extLst>
      <p:ext uri="{BB962C8B-B14F-4D97-AF65-F5344CB8AC3E}">
        <p14:creationId xmlns:p14="http://schemas.microsoft.com/office/powerpoint/2010/main" val="2984445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9757" y="784278"/>
            <a:ext cx="11062963" cy="3770263"/>
          </a:xfrm>
          <a:prstGeom prst="rect">
            <a:avLst/>
          </a:prstGeom>
          <a:noFill/>
        </p:spPr>
        <p:txBody>
          <a:bodyPr wrap="square">
            <a:spAutoFit/>
          </a:bodyPr>
          <a:lstStyle/>
          <a:p>
            <a:pPr algn="just">
              <a:spcAft>
                <a:spcPts val="1200"/>
              </a:spcAft>
            </a:pPr>
            <a:r>
              <a:rPr lang="en-US" sz="2400" b="1" dirty="0">
                <a:solidFill>
                  <a:srgbClr val="C00000"/>
                </a:solidFill>
              </a:rPr>
              <a:t>Functionalities of layers in TCP/IP Suite</a:t>
            </a:r>
          </a:p>
          <a:p>
            <a:pPr marL="342900" indent="-342900" algn="just">
              <a:spcAft>
                <a:spcPts val="1200"/>
              </a:spcAft>
              <a:buFont typeface="Symbol" panose="05050102010706020507" pitchFamily="18" charset="2"/>
              <a:buChar char="®"/>
            </a:pPr>
            <a:r>
              <a:rPr lang="en-US" sz="2400" b="1" dirty="0">
                <a:solidFill>
                  <a:srgbClr val="C6284A"/>
                </a:solidFill>
              </a:rPr>
              <a:t> Session Layer</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It deals with the </a:t>
            </a:r>
            <a:r>
              <a:rPr lang="en-US" sz="2300" dirty="0">
                <a:solidFill>
                  <a:srgbClr val="0000FF"/>
                </a:solidFill>
              </a:rPr>
              <a:t>Concept of Sessions </a:t>
            </a:r>
            <a:r>
              <a:rPr lang="en-US" sz="2300" dirty="0">
                <a:solidFill>
                  <a:schemeClr val="tx1">
                    <a:lumMod val="95000"/>
                    <a:lumOff val="5000"/>
                  </a:schemeClr>
                </a:solidFill>
              </a:rPr>
              <a:t>i.e., when a user logins to a remote server he should be </a:t>
            </a:r>
            <a:r>
              <a:rPr lang="en-US" sz="2300" dirty="0">
                <a:solidFill>
                  <a:srgbClr val="0000FF"/>
                </a:solidFill>
              </a:rPr>
              <a:t>authenticated </a:t>
            </a:r>
            <a:r>
              <a:rPr lang="en-US" sz="2300" dirty="0">
                <a:solidFill>
                  <a:schemeClr val="tx1">
                    <a:lumMod val="95000"/>
                    <a:lumOff val="5000"/>
                  </a:schemeClr>
                </a:solidFill>
              </a:rPr>
              <a:t>before getting access to the files and application programs</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Another job of </a:t>
            </a:r>
            <a:r>
              <a:rPr lang="en-US" sz="2300" dirty="0">
                <a:solidFill>
                  <a:srgbClr val="0000FF"/>
                </a:solidFill>
              </a:rPr>
              <a:t>session layer is to establish and maintain sessions</a:t>
            </a:r>
            <a:r>
              <a:rPr lang="en-US" sz="2300" dirty="0">
                <a:solidFill>
                  <a:schemeClr val="tx1">
                    <a:lumMod val="95000"/>
                    <a:lumOff val="5000"/>
                  </a:schemeClr>
                </a:solidFill>
              </a:rPr>
              <a:t>. </a:t>
            </a:r>
            <a:r>
              <a:rPr lang="en-US" sz="2300" dirty="0">
                <a:solidFill>
                  <a:srgbClr val="0000FF"/>
                </a:solidFill>
              </a:rPr>
              <a:t>If during the transfer of data between two machines the session breaks down, it is the session layer which re-establishes the connection</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It also </a:t>
            </a:r>
            <a:r>
              <a:rPr lang="en-US" sz="2300" dirty="0">
                <a:solidFill>
                  <a:srgbClr val="0000FF"/>
                </a:solidFill>
              </a:rPr>
              <a:t>ensures that the data transfer starts from where it breaks keeping it transparent to the end user</a:t>
            </a:r>
          </a:p>
        </p:txBody>
      </p:sp>
    </p:spTree>
    <p:extLst>
      <p:ext uri="{BB962C8B-B14F-4D97-AF65-F5344CB8AC3E}">
        <p14:creationId xmlns:p14="http://schemas.microsoft.com/office/powerpoint/2010/main" val="1659016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784278"/>
            <a:ext cx="11131669" cy="3939540"/>
          </a:xfrm>
          <a:prstGeom prst="rect">
            <a:avLst/>
          </a:prstGeom>
          <a:noFill/>
        </p:spPr>
        <p:txBody>
          <a:bodyPr wrap="square">
            <a:spAutoFit/>
          </a:bodyPr>
          <a:lstStyle/>
          <a:p>
            <a:pPr algn="just">
              <a:spcAft>
                <a:spcPts val="1200"/>
              </a:spcAft>
            </a:pPr>
            <a:r>
              <a:rPr lang="en-US" sz="2400" b="1" dirty="0">
                <a:solidFill>
                  <a:srgbClr val="C00000"/>
                </a:solidFill>
              </a:rPr>
              <a:t>Functionalities of layers in TCP/IP Suite</a:t>
            </a:r>
          </a:p>
          <a:p>
            <a:pPr marL="342900" indent="-342900" algn="just">
              <a:spcAft>
                <a:spcPts val="1200"/>
              </a:spcAft>
              <a:buFont typeface="Symbol" panose="05050102010706020507" pitchFamily="18" charset="2"/>
              <a:buChar char=""/>
            </a:pPr>
            <a:r>
              <a:rPr lang="en-US" sz="2400" b="1" dirty="0">
                <a:solidFill>
                  <a:srgbClr val="C6284A"/>
                </a:solidFill>
              </a:rPr>
              <a:t>Presentation Layer</a:t>
            </a:r>
          </a:p>
          <a:p>
            <a:pPr marL="342900" indent="-342900" algn="just">
              <a:spcAft>
                <a:spcPts val="600"/>
              </a:spcAft>
              <a:buFont typeface="Wingdings" panose="05000000000000000000" pitchFamily="2" charset="2"/>
              <a:buChar char="§"/>
            </a:pPr>
            <a:r>
              <a:rPr lang="en-US" sz="2150" dirty="0">
                <a:solidFill>
                  <a:schemeClr val="tx1">
                    <a:lumMod val="95000"/>
                    <a:lumOff val="5000"/>
                  </a:schemeClr>
                </a:solidFill>
              </a:rPr>
              <a:t>This layer is </a:t>
            </a:r>
            <a:r>
              <a:rPr lang="en-US" sz="2150" dirty="0">
                <a:solidFill>
                  <a:srgbClr val="0000FF"/>
                </a:solidFill>
              </a:rPr>
              <a:t>concerned with the syntax and semantics of the information transmitted</a:t>
            </a:r>
            <a:r>
              <a:rPr lang="en-US" sz="2150" dirty="0">
                <a:solidFill>
                  <a:schemeClr val="tx1">
                    <a:lumMod val="95000"/>
                    <a:lumOff val="5000"/>
                  </a:schemeClr>
                </a:solidFill>
              </a:rPr>
              <a:t>. In order to make it possible for computers with different data representations to communicate data structures to be exchanged can be defined in abstract way along with standard encoding. </a:t>
            </a:r>
          </a:p>
          <a:p>
            <a:pPr marL="342900" indent="-342900" algn="just">
              <a:spcAft>
                <a:spcPts val="600"/>
              </a:spcAft>
              <a:buFont typeface="Wingdings" panose="05000000000000000000" pitchFamily="2" charset="2"/>
              <a:buChar char="§"/>
            </a:pPr>
            <a:r>
              <a:rPr lang="en-US" sz="2150" dirty="0">
                <a:solidFill>
                  <a:schemeClr val="tx1">
                    <a:lumMod val="95000"/>
                    <a:lumOff val="5000"/>
                  </a:schemeClr>
                </a:solidFill>
              </a:rPr>
              <a:t>It also </a:t>
            </a:r>
            <a:r>
              <a:rPr lang="en-US" sz="2150" dirty="0">
                <a:solidFill>
                  <a:srgbClr val="0000FF"/>
                </a:solidFill>
              </a:rPr>
              <a:t>manages these abstract data structures and allows higher level of data structures to be defined an exchange</a:t>
            </a:r>
            <a:r>
              <a:rPr lang="en-US" sz="2150" dirty="0">
                <a:solidFill>
                  <a:schemeClr val="tx1">
                    <a:lumMod val="95000"/>
                    <a:lumOff val="5000"/>
                  </a:schemeClr>
                </a:solidFill>
              </a:rPr>
              <a:t>. It encodes the data in standard agreed way (network format).</a:t>
            </a:r>
          </a:p>
          <a:p>
            <a:pPr marL="342900" indent="-342900" algn="just">
              <a:spcAft>
                <a:spcPts val="600"/>
              </a:spcAft>
              <a:buFont typeface="Wingdings" panose="05000000000000000000" pitchFamily="2" charset="2"/>
              <a:buChar char="§"/>
            </a:pPr>
            <a:r>
              <a:rPr lang="en-US" sz="2150" dirty="0">
                <a:solidFill>
                  <a:srgbClr val="0000FF"/>
                </a:solidFill>
              </a:rPr>
              <a:t>Suppose there are two machines A and B one follows ‘Big Endian’ and other ‘Little Endian’ for data representation. This layer ensures that the data transmitted by one gets converted in the form compatible to other machine. </a:t>
            </a:r>
          </a:p>
        </p:txBody>
      </p:sp>
    </p:spTree>
    <p:extLst>
      <p:ext uri="{BB962C8B-B14F-4D97-AF65-F5344CB8AC3E}">
        <p14:creationId xmlns:p14="http://schemas.microsoft.com/office/powerpoint/2010/main" val="468075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531627" y="1081013"/>
            <a:ext cx="4657061" cy="5093702"/>
          </a:xfrm>
          <a:prstGeom prst="rect">
            <a:avLst/>
          </a:prstGeom>
          <a:noFill/>
        </p:spPr>
        <p:txBody>
          <a:bodyPr wrap="square">
            <a:spAutoFit/>
          </a:bodyPr>
          <a:lstStyle/>
          <a:p>
            <a:pPr>
              <a:spcAft>
                <a:spcPts val="1200"/>
              </a:spcAft>
            </a:pPr>
            <a:r>
              <a:rPr lang="en-IN" sz="2400" b="1" dirty="0">
                <a:solidFill>
                  <a:srgbClr val="C00000"/>
                </a:solidFill>
              </a:rPr>
              <a:t>OSI vs. TCP Model</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When we compare the two models, we find that two layers, </a:t>
            </a:r>
            <a:r>
              <a:rPr lang="en-US" sz="2300" dirty="0">
                <a:solidFill>
                  <a:srgbClr val="0000FF"/>
                </a:solidFill>
              </a:rPr>
              <a:t>session and presentation, are missing from the TCP/IP protocol suite</a:t>
            </a:r>
          </a:p>
          <a:p>
            <a:pPr marL="342900" indent="-342900" algn="just">
              <a:spcAft>
                <a:spcPts val="1200"/>
              </a:spcAft>
              <a:buFont typeface="Wingdings" panose="05000000000000000000" pitchFamily="2" charset="2"/>
              <a:buChar char="§"/>
            </a:pPr>
            <a:r>
              <a:rPr lang="en-US" sz="2300" dirty="0">
                <a:solidFill>
                  <a:schemeClr val="tx1">
                    <a:lumMod val="95000"/>
                    <a:lumOff val="5000"/>
                  </a:schemeClr>
                </a:solidFill>
              </a:rPr>
              <a:t>These </a:t>
            </a:r>
            <a:r>
              <a:rPr lang="en-US" sz="2300" dirty="0">
                <a:solidFill>
                  <a:srgbClr val="0000FF"/>
                </a:solidFill>
              </a:rPr>
              <a:t>two layers were not added to the TCP/IP protocol suite after the publication of the OSI model</a:t>
            </a:r>
            <a:r>
              <a:rPr lang="en-US" sz="2300" dirty="0">
                <a:solidFill>
                  <a:schemeClr val="tx1">
                    <a:lumMod val="95000"/>
                    <a:lumOff val="5000"/>
                  </a:schemeClr>
                </a:solidFill>
              </a:rPr>
              <a:t>.</a:t>
            </a:r>
          </a:p>
          <a:p>
            <a:pPr marL="342900" indent="-342900" algn="just">
              <a:spcAft>
                <a:spcPts val="1200"/>
              </a:spcAft>
              <a:buFont typeface="Wingdings" panose="05000000000000000000" pitchFamily="2" charset="2"/>
              <a:buChar char="§"/>
            </a:pPr>
            <a:r>
              <a:rPr lang="en-US" sz="2300" dirty="0">
                <a:solidFill>
                  <a:schemeClr val="tx1">
                    <a:lumMod val="95000"/>
                    <a:lumOff val="5000"/>
                  </a:schemeClr>
                </a:solidFill>
              </a:rPr>
              <a:t> The application layer in the suite is usually considered to be the </a:t>
            </a:r>
            <a:r>
              <a:rPr lang="en-US" sz="2300" dirty="0">
                <a:solidFill>
                  <a:srgbClr val="0000FF"/>
                </a:solidFill>
              </a:rPr>
              <a:t>combination of three layers in the OSI model</a:t>
            </a:r>
            <a:r>
              <a:rPr lang="en-US" sz="2300" dirty="0">
                <a:solidFill>
                  <a:schemeClr val="tx1">
                    <a:lumMod val="95000"/>
                    <a:lumOff val="5000"/>
                  </a:schemeClr>
                </a:solidFill>
              </a:rPr>
              <a:t>.</a:t>
            </a:r>
            <a:endParaRPr lang="en-IN" sz="2300" dirty="0">
              <a:solidFill>
                <a:schemeClr val="tx1">
                  <a:lumMod val="95000"/>
                  <a:lumOff val="5000"/>
                </a:schemeClr>
              </a:solidFill>
            </a:endParaRPr>
          </a:p>
        </p:txBody>
      </p:sp>
      <p:pic>
        <p:nvPicPr>
          <p:cNvPr id="6" name="Picture 5">
            <a:extLst>
              <a:ext uri="{FF2B5EF4-FFF2-40B4-BE49-F238E27FC236}">
                <a16:creationId xmlns:a16="http://schemas.microsoft.com/office/drawing/2014/main" id="{9142B783-6A27-18A3-C5E4-8FCB012AE99F}"/>
              </a:ext>
            </a:extLst>
          </p:cNvPr>
          <p:cNvPicPr>
            <a:picLocks noChangeAspect="1"/>
          </p:cNvPicPr>
          <p:nvPr/>
        </p:nvPicPr>
        <p:blipFill>
          <a:blip r:embed="rId2"/>
          <a:stretch>
            <a:fillRect/>
          </a:stretch>
        </p:blipFill>
        <p:spPr>
          <a:xfrm>
            <a:off x="5565540" y="1850468"/>
            <a:ext cx="5933040" cy="3700807"/>
          </a:xfrm>
          <a:prstGeom prst="rect">
            <a:avLst/>
          </a:prstGeom>
        </p:spPr>
      </p:pic>
    </p:spTree>
    <p:extLst>
      <p:ext uri="{BB962C8B-B14F-4D97-AF65-F5344CB8AC3E}">
        <p14:creationId xmlns:p14="http://schemas.microsoft.com/office/powerpoint/2010/main" val="30391221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531627" y="959093"/>
            <a:ext cx="10966953" cy="4031873"/>
          </a:xfrm>
          <a:prstGeom prst="rect">
            <a:avLst/>
          </a:prstGeom>
          <a:noFill/>
        </p:spPr>
        <p:txBody>
          <a:bodyPr wrap="square">
            <a:spAutoFit/>
          </a:bodyPr>
          <a:lstStyle/>
          <a:p>
            <a:pPr>
              <a:spcAft>
                <a:spcPts val="1200"/>
              </a:spcAft>
            </a:pPr>
            <a:r>
              <a:rPr lang="en-IN" sz="2400" b="1" dirty="0">
                <a:solidFill>
                  <a:srgbClr val="C00000"/>
                </a:solidFill>
              </a:rPr>
              <a:t>OSI vs. TCP Model</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Lack of OSI models success:</a:t>
            </a:r>
          </a:p>
          <a:p>
            <a:pPr marL="704850" lvl="1" indent="-342900" algn="just">
              <a:spcAft>
                <a:spcPts val="600"/>
              </a:spcAft>
              <a:buFont typeface="Arial" panose="020B0604020202020204" pitchFamily="34" charset="0"/>
              <a:buChar char="•"/>
              <a:tabLst>
                <a:tab pos="627063" algn="l"/>
              </a:tabLst>
            </a:pPr>
            <a:r>
              <a:rPr lang="en-US" sz="2300" dirty="0">
                <a:solidFill>
                  <a:schemeClr val="tx1">
                    <a:lumMod val="95000"/>
                    <a:lumOff val="5000"/>
                  </a:schemeClr>
                </a:solidFill>
              </a:rPr>
              <a:t>The </a:t>
            </a:r>
            <a:r>
              <a:rPr lang="en-US" sz="2300" dirty="0">
                <a:solidFill>
                  <a:srgbClr val="0000FF"/>
                </a:solidFill>
              </a:rPr>
              <a:t>OSI model appeared after the TCP/IP protocol suite- </a:t>
            </a:r>
            <a:r>
              <a:rPr lang="en-US" sz="2300" dirty="0">
                <a:solidFill>
                  <a:schemeClr val="tx1">
                    <a:lumMod val="95000"/>
                    <a:lumOff val="5000"/>
                  </a:schemeClr>
                </a:solidFill>
              </a:rPr>
              <a:t>OSI was completed when </a:t>
            </a:r>
            <a:r>
              <a:rPr lang="en-US" sz="2300" dirty="0">
                <a:solidFill>
                  <a:srgbClr val="0000FF"/>
                </a:solidFill>
              </a:rPr>
              <a:t>TCP/IP was fully in place and a lot of time and money had been spent on the suite</a:t>
            </a:r>
            <a:r>
              <a:rPr lang="en-US" sz="2300" dirty="0">
                <a:solidFill>
                  <a:schemeClr val="tx1">
                    <a:lumMod val="95000"/>
                    <a:lumOff val="5000"/>
                  </a:schemeClr>
                </a:solidFill>
              </a:rPr>
              <a:t>; changing it would cost a lot</a:t>
            </a:r>
          </a:p>
          <a:p>
            <a:pPr marL="704850" lvl="1" indent="-342900" algn="just">
              <a:spcAft>
                <a:spcPts val="600"/>
              </a:spcAft>
              <a:buFont typeface="Arial" panose="020B0604020202020204" pitchFamily="34" charset="0"/>
              <a:buChar char="•"/>
              <a:tabLst>
                <a:tab pos="627063" algn="l"/>
              </a:tabLst>
            </a:pPr>
            <a:r>
              <a:rPr lang="en-US" sz="2300" dirty="0">
                <a:solidFill>
                  <a:schemeClr val="tx1">
                    <a:lumMod val="95000"/>
                    <a:lumOff val="5000"/>
                  </a:schemeClr>
                </a:solidFill>
              </a:rPr>
              <a:t>Some </a:t>
            </a:r>
            <a:r>
              <a:rPr lang="en-US" sz="2300" dirty="0">
                <a:solidFill>
                  <a:srgbClr val="0000FF"/>
                </a:solidFill>
              </a:rPr>
              <a:t>layers in the OSI model were never fully defined</a:t>
            </a:r>
            <a:r>
              <a:rPr lang="en-US" sz="2300" dirty="0">
                <a:solidFill>
                  <a:schemeClr val="tx1">
                    <a:lumMod val="95000"/>
                    <a:lumOff val="5000"/>
                  </a:schemeClr>
                </a:solidFill>
              </a:rPr>
              <a:t>. For example</a:t>
            </a:r>
            <a:r>
              <a:rPr lang="en-US" sz="2300" dirty="0">
                <a:solidFill>
                  <a:srgbClr val="0000FF"/>
                </a:solidFill>
              </a:rPr>
              <a:t>, although the services provided by the presentation and the session layers were listed in the document, actual protocols for these two layers were not fully defined</a:t>
            </a:r>
          </a:p>
          <a:p>
            <a:pPr marL="704850" lvl="1" indent="-342900" algn="just">
              <a:spcAft>
                <a:spcPts val="600"/>
              </a:spcAft>
              <a:buFont typeface="Arial" panose="020B0604020202020204" pitchFamily="34" charset="0"/>
              <a:buChar char="•"/>
              <a:tabLst>
                <a:tab pos="627063" algn="l"/>
              </a:tabLst>
            </a:pPr>
            <a:r>
              <a:rPr lang="en-US" sz="2300" dirty="0">
                <a:solidFill>
                  <a:schemeClr val="tx1">
                    <a:lumMod val="95000"/>
                    <a:lumOff val="5000"/>
                  </a:schemeClr>
                </a:solidFill>
              </a:rPr>
              <a:t>Third, </a:t>
            </a:r>
            <a:r>
              <a:rPr lang="en-US" sz="2300" dirty="0">
                <a:solidFill>
                  <a:srgbClr val="0000FF"/>
                </a:solidFill>
              </a:rPr>
              <a:t>when OSI was implemented by an organization in a different application, it did not show a high enough level of performance when compared to TCP/IP</a:t>
            </a:r>
            <a:endParaRPr lang="en-IN" sz="2300" dirty="0">
              <a:solidFill>
                <a:srgbClr val="0000FF"/>
              </a:solidFill>
            </a:endParaRPr>
          </a:p>
        </p:txBody>
      </p:sp>
    </p:spTree>
    <p:extLst>
      <p:ext uri="{BB962C8B-B14F-4D97-AF65-F5344CB8AC3E}">
        <p14:creationId xmlns:p14="http://schemas.microsoft.com/office/powerpoint/2010/main" val="20664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751995"/>
            <a:ext cx="11131669" cy="2754600"/>
          </a:xfrm>
          <a:prstGeom prst="rect">
            <a:avLst/>
          </a:prstGeom>
          <a:noFill/>
        </p:spPr>
        <p:txBody>
          <a:bodyPr wrap="square">
            <a:spAutoFit/>
          </a:bodyPr>
          <a:lstStyle/>
          <a:p>
            <a:pPr algn="just">
              <a:spcAft>
                <a:spcPts val="600"/>
              </a:spcAft>
            </a:pPr>
            <a:r>
              <a:rPr lang="en-US" sz="2400" b="1" dirty="0">
                <a:solidFill>
                  <a:srgbClr val="C00000"/>
                </a:solidFill>
              </a:rPr>
              <a:t>Encapsulation and Decapsulation</a:t>
            </a:r>
            <a:endParaRPr lang="en-US" sz="2150" b="1" dirty="0">
              <a:solidFill>
                <a:schemeClr val="tx1">
                  <a:lumMod val="95000"/>
                  <a:lumOff val="5000"/>
                </a:schemeClr>
              </a:solidFill>
            </a:endParaRPr>
          </a:p>
          <a:p>
            <a:pPr marL="342900" indent="-342900" algn="just">
              <a:spcAft>
                <a:spcPts val="600"/>
              </a:spcAft>
              <a:buFont typeface="Wingdings" panose="05000000000000000000" pitchFamily="2" charset="2"/>
              <a:buChar char="§"/>
            </a:pPr>
            <a:r>
              <a:rPr lang="en-US" sz="2150" dirty="0">
                <a:solidFill>
                  <a:schemeClr val="tx1">
                    <a:lumMod val="95000"/>
                    <a:lumOff val="5000"/>
                  </a:schemeClr>
                </a:solidFill>
              </a:rPr>
              <a:t>One of the important concepts in protocol layering in the Internet is </a:t>
            </a:r>
            <a:r>
              <a:rPr lang="en-US" sz="2150" dirty="0">
                <a:solidFill>
                  <a:srgbClr val="0000FF"/>
                </a:solidFill>
              </a:rPr>
              <a:t>encapsulation/ decapsulation</a:t>
            </a:r>
          </a:p>
          <a:p>
            <a:pPr marL="342900" indent="-342900" algn="just">
              <a:spcAft>
                <a:spcPts val="600"/>
              </a:spcAft>
              <a:buFont typeface="Wingdings" panose="05000000000000000000" pitchFamily="2" charset="2"/>
              <a:buChar char="§"/>
            </a:pPr>
            <a:r>
              <a:rPr lang="en-US" sz="2150" dirty="0">
                <a:solidFill>
                  <a:schemeClr val="tx1">
                    <a:lumMod val="95000"/>
                    <a:lumOff val="5000"/>
                  </a:schemeClr>
                </a:solidFill>
              </a:rPr>
              <a:t>Encapsulation </a:t>
            </a:r>
            <a:r>
              <a:rPr lang="en-US" sz="2150" dirty="0">
                <a:solidFill>
                  <a:srgbClr val="0000FF"/>
                </a:solidFill>
              </a:rPr>
              <a:t>adds information to a packet</a:t>
            </a:r>
            <a:r>
              <a:rPr lang="en-US" sz="2150" dirty="0">
                <a:solidFill>
                  <a:schemeClr val="tx1">
                    <a:lumMod val="95000"/>
                    <a:lumOff val="5000"/>
                  </a:schemeClr>
                </a:solidFill>
              </a:rPr>
              <a:t> as it travels to its destination</a:t>
            </a:r>
          </a:p>
          <a:p>
            <a:pPr marL="342900" indent="-342900" algn="just">
              <a:spcAft>
                <a:spcPts val="600"/>
              </a:spcAft>
              <a:buFont typeface="Wingdings" panose="05000000000000000000" pitchFamily="2" charset="2"/>
              <a:buChar char="§"/>
            </a:pPr>
            <a:r>
              <a:rPr lang="en-US" sz="2150" dirty="0">
                <a:solidFill>
                  <a:schemeClr val="tx1">
                    <a:lumMod val="95000"/>
                    <a:lumOff val="5000"/>
                  </a:schemeClr>
                </a:solidFill>
              </a:rPr>
              <a:t>Decapsulation reverses the process by </a:t>
            </a:r>
            <a:r>
              <a:rPr lang="en-US" sz="2150" dirty="0">
                <a:solidFill>
                  <a:srgbClr val="0000FF"/>
                </a:solidFill>
              </a:rPr>
              <a:t>removing the info</a:t>
            </a:r>
            <a:r>
              <a:rPr lang="en-US" sz="2150" dirty="0">
                <a:solidFill>
                  <a:schemeClr val="tx1">
                    <a:lumMod val="95000"/>
                    <a:lumOff val="5000"/>
                  </a:schemeClr>
                </a:solidFill>
              </a:rPr>
              <a:t>, </a:t>
            </a:r>
            <a:r>
              <a:rPr lang="en-US" sz="2150" dirty="0">
                <a:solidFill>
                  <a:srgbClr val="0000FF"/>
                </a:solidFill>
              </a:rPr>
              <a:t>so a destination device can read the original data</a:t>
            </a:r>
            <a:endParaRPr lang="en-IN" sz="2400" dirty="0">
              <a:solidFill>
                <a:srgbClr val="0000FF"/>
              </a:solidFill>
            </a:endParaRPr>
          </a:p>
          <a:p>
            <a:pPr marL="342900" indent="-342900" algn="just">
              <a:spcAft>
                <a:spcPts val="1200"/>
              </a:spcAft>
              <a:buFont typeface="Wingdings" panose="05000000000000000000" pitchFamily="2" charset="2"/>
              <a:buChar char="§"/>
            </a:pPr>
            <a:endParaRPr lang="en-US" sz="2150" dirty="0">
              <a:solidFill>
                <a:schemeClr val="tx1">
                  <a:lumMod val="95000"/>
                  <a:lumOff val="5000"/>
                </a:schemeClr>
              </a:solidFill>
            </a:endParaRPr>
          </a:p>
        </p:txBody>
      </p:sp>
      <p:pic>
        <p:nvPicPr>
          <p:cNvPr id="6" name="Picture 5">
            <a:extLst>
              <a:ext uri="{FF2B5EF4-FFF2-40B4-BE49-F238E27FC236}">
                <a16:creationId xmlns:a16="http://schemas.microsoft.com/office/drawing/2014/main" id="{6B788B2E-26B1-D746-96BF-5B52B81E91B5}"/>
              </a:ext>
            </a:extLst>
          </p:cNvPr>
          <p:cNvPicPr>
            <a:picLocks noChangeAspect="1"/>
          </p:cNvPicPr>
          <p:nvPr/>
        </p:nvPicPr>
        <p:blipFill rotWithShape="1">
          <a:blip r:embed="rId2">
            <a:clrChange>
              <a:clrFrom>
                <a:srgbClr val="FFFFFF"/>
              </a:clrFrom>
              <a:clrTo>
                <a:srgbClr val="FFFFFF">
                  <a:alpha val="0"/>
                </a:srgbClr>
              </a:clrTo>
            </a:clrChange>
          </a:blip>
          <a:srcRect l="9032" t="40775" r="12480" b="11126"/>
          <a:stretch/>
        </p:blipFill>
        <p:spPr>
          <a:xfrm>
            <a:off x="2392326" y="2963599"/>
            <a:ext cx="7531394" cy="3388035"/>
          </a:xfrm>
          <a:prstGeom prst="rect">
            <a:avLst/>
          </a:prstGeom>
        </p:spPr>
      </p:pic>
    </p:spTree>
    <p:extLst>
      <p:ext uri="{BB962C8B-B14F-4D97-AF65-F5344CB8AC3E}">
        <p14:creationId xmlns:p14="http://schemas.microsoft.com/office/powerpoint/2010/main" val="31291038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882149"/>
            <a:ext cx="11131669" cy="5093702"/>
          </a:xfrm>
          <a:prstGeom prst="rect">
            <a:avLst/>
          </a:prstGeom>
          <a:noFill/>
        </p:spPr>
        <p:txBody>
          <a:bodyPr wrap="square">
            <a:spAutoFit/>
          </a:bodyPr>
          <a:lstStyle/>
          <a:p>
            <a:pPr algn="just">
              <a:spcAft>
                <a:spcPts val="1200"/>
              </a:spcAft>
            </a:pPr>
            <a:r>
              <a:rPr lang="en-US" sz="2400" b="1" dirty="0">
                <a:solidFill>
                  <a:srgbClr val="C00000"/>
                </a:solidFill>
              </a:rPr>
              <a:t>Encapsulation and Decapsulation</a:t>
            </a:r>
            <a:endParaRPr lang="en-US" sz="2150" b="1" dirty="0">
              <a:solidFill>
                <a:schemeClr val="tx1">
                  <a:lumMod val="95000"/>
                  <a:lumOff val="5000"/>
                </a:schemeClr>
              </a:solidFill>
            </a:endParaRP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Encapsulation at the Source Host</a:t>
            </a:r>
          </a:p>
          <a:p>
            <a:pPr marL="627063" lvl="1" indent="-265113" algn="just">
              <a:spcAft>
                <a:spcPts val="600"/>
              </a:spcAft>
              <a:buFont typeface="Arial" panose="020B0604020202020204" pitchFamily="34" charset="0"/>
              <a:buChar char="•"/>
            </a:pPr>
            <a:r>
              <a:rPr lang="en-US" sz="2300" dirty="0">
                <a:solidFill>
                  <a:schemeClr val="tx1">
                    <a:lumMod val="95000"/>
                    <a:lumOff val="5000"/>
                  </a:schemeClr>
                </a:solidFill>
              </a:rPr>
              <a:t>At the application layer, </a:t>
            </a:r>
            <a:r>
              <a:rPr lang="en-US" sz="2300" dirty="0">
                <a:solidFill>
                  <a:srgbClr val="0000FF"/>
                </a:solidFill>
              </a:rPr>
              <a:t>the data to be exchanged is referred to as a message</a:t>
            </a:r>
          </a:p>
          <a:p>
            <a:pPr marL="989013" lvl="1" indent="-361950" algn="just">
              <a:spcAft>
                <a:spcPts val="600"/>
              </a:spcAft>
              <a:buFont typeface="+mj-lt"/>
              <a:buAutoNum type="arabicPeriod"/>
            </a:pPr>
            <a:r>
              <a:rPr lang="en-US" sz="2300" dirty="0">
                <a:solidFill>
                  <a:schemeClr val="tx1">
                    <a:lumMod val="95000"/>
                    <a:lumOff val="5000"/>
                  </a:schemeClr>
                </a:solidFill>
              </a:rPr>
              <a:t>A </a:t>
            </a:r>
            <a:r>
              <a:rPr lang="en-US" sz="2300" dirty="0">
                <a:solidFill>
                  <a:srgbClr val="0000FF"/>
                </a:solidFill>
              </a:rPr>
              <a:t>message normally does not contain any header or trailer</a:t>
            </a:r>
            <a:r>
              <a:rPr lang="en-US" sz="2300" dirty="0">
                <a:solidFill>
                  <a:schemeClr val="tx1">
                    <a:lumMod val="95000"/>
                    <a:lumOff val="5000"/>
                  </a:schemeClr>
                </a:solidFill>
              </a:rPr>
              <a:t>, but if it does, we refer to the whole as the message</a:t>
            </a:r>
          </a:p>
          <a:p>
            <a:pPr marL="989013" lvl="1" indent="-361950" algn="just">
              <a:spcAft>
                <a:spcPts val="600"/>
              </a:spcAft>
              <a:buFont typeface="+mj-lt"/>
              <a:buAutoNum type="arabicPeriod"/>
            </a:pPr>
            <a:r>
              <a:rPr lang="en-US" sz="2300" dirty="0">
                <a:solidFill>
                  <a:schemeClr val="tx1">
                    <a:lumMod val="95000"/>
                    <a:lumOff val="5000"/>
                  </a:schemeClr>
                </a:solidFill>
              </a:rPr>
              <a:t>The </a:t>
            </a:r>
            <a:r>
              <a:rPr lang="en-US" sz="2300" dirty="0">
                <a:solidFill>
                  <a:srgbClr val="0000FF"/>
                </a:solidFill>
              </a:rPr>
              <a:t>message is passed to the transport layer. </a:t>
            </a:r>
            <a:r>
              <a:rPr lang="en-US" sz="2300" dirty="0">
                <a:solidFill>
                  <a:schemeClr val="tx1">
                    <a:lumMod val="95000"/>
                    <a:lumOff val="5000"/>
                  </a:schemeClr>
                </a:solidFill>
              </a:rPr>
              <a:t>The transport layer takes the message as the payload, the load that the transport layer should take care of. It adds the </a:t>
            </a:r>
            <a:r>
              <a:rPr lang="en-US" sz="2300" dirty="0">
                <a:solidFill>
                  <a:srgbClr val="0000FF"/>
                </a:solidFill>
              </a:rPr>
              <a:t>transport layer header to the payload</a:t>
            </a:r>
            <a:r>
              <a:rPr lang="en-US" sz="2300" dirty="0">
                <a:solidFill>
                  <a:schemeClr val="tx1">
                    <a:lumMod val="95000"/>
                    <a:lumOff val="5000"/>
                  </a:schemeClr>
                </a:solidFill>
              </a:rPr>
              <a:t>, </a:t>
            </a:r>
            <a:r>
              <a:rPr lang="en-US" sz="2300" dirty="0">
                <a:solidFill>
                  <a:srgbClr val="0000FF"/>
                </a:solidFill>
              </a:rPr>
              <a:t>which contains the identifiers of the source and destination application programs that want to communicate plus </a:t>
            </a:r>
            <a:r>
              <a:rPr lang="en-US" sz="2300" dirty="0">
                <a:solidFill>
                  <a:schemeClr val="tx1">
                    <a:lumMod val="95000"/>
                    <a:lumOff val="5000"/>
                  </a:schemeClr>
                </a:solidFill>
              </a:rPr>
              <a:t>some more information that is needed for the end-to-end delivery of the message</a:t>
            </a:r>
            <a:r>
              <a:rPr lang="en-US" sz="2300" dirty="0">
                <a:solidFill>
                  <a:srgbClr val="0000FF"/>
                </a:solidFill>
              </a:rPr>
              <a:t>, such as information needed for flow, error control, or congestion control. </a:t>
            </a:r>
            <a:r>
              <a:rPr lang="en-US" sz="2300" dirty="0">
                <a:solidFill>
                  <a:schemeClr val="tx1">
                    <a:lumMod val="95000"/>
                    <a:lumOff val="5000"/>
                  </a:schemeClr>
                </a:solidFill>
              </a:rPr>
              <a:t>The result is the transport-layer packet, which is called the </a:t>
            </a:r>
            <a:r>
              <a:rPr lang="en-US" sz="2300" dirty="0">
                <a:solidFill>
                  <a:srgbClr val="0000FF"/>
                </a:solidFill>
              </a:rPr>
              <a:t>segment</a:t>
            </a:r>
            <a:r>
              <a:rPr lang="en-US" sz="2300" dirty="0">
                <a:solidFill>
                  <a:schemeClr val="tx1">
                    <a:lumMod val="95000"/>
                    <a:lumOff val="5000"/>
                  </a:schemeClr>
                </a:solidFill>
              </a:rPr>
              <a:t> (in TCP) and the </a:t>
            </a:r>
            <a:r>
              <a:rPr lang="en-US" sz="2300" dirty="0">
                <a:solidFill>
                  <a:srgbClr val="0000FF"/>
                </a:solidFill>
              </a:rPr>
              <a:t>user datagram </a:t>
            </a:r>
            <a:r>
              <a:rPr lang="en-US" sz="2300" dirty="0">
                <a:solidFill>
                  <a:schemeClr val="tx1">
                    <a:lumMod val="95000"/>
                    <a:lumOff val="5000"/>
                  </a:schemeClr>
                </a:solidFill>
              </a:rPr>
              <a:t>(in UDP). The transport layer then passes the packet to the network layer.</a:t>
            </a:r>
          </a:p>
        </p:txBody>
      </p:sp>
    </p:spTree>
    <p:extLst>
      <p:ext uri="{BB962C8B-B14F-4D97-AF65-F5344CB8AC3E}">
        <p14:creationId xmlns:p14="http://schemas.microsoft.com/office/powerpoint/2010/main" val="2904824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913779"/>
            <a:ext cx="11131669" cy="5378395"/>
          </a:xfrm>
          <a:prstGeom prst="rect">
            <a:avLst/>
          </a:prstGeom>
          <a:noFill/>
        </p:spPr>
        <p:txBody>
          <a:bodyPr wrap="square">
            <a:spAutoFit/>
          </a:bodyPr>
          <a:lstStyle/>
          <a:p>
            <a:pPr algn="just">
              <a:spcAft>
                <a:spcPts val="1200"/>
              </a:spcAft>
            </a:pPr>
            <a:r>
              <a:rPr lang="en-US" sz="2400" b="1" dirty="0">
                <a:solidFill>
                  <a:srgbClr val="C00000"/>
                </a:solidFill>
              </a:rPr>
              <a:t>Encapsulation and Decapsulation</a:t>
            </a:r>
            <a:endParaRPr lang="en-US" sz="2150" b="1" dirty="0">
              <a:solidFill>
                <a:schemeClr val="tx1">
                  <a:lumMod val="95000"/>
                  <a:lumOff val="5000"/>
                </a:schemeClr>
              </a:solidFill>
            </a:endParaRP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Encapsulation at the Source Host</a:t>
            </a:r>
          </a:p>
          <a:p>
            <a:pPr marL="1084263" lvl="1" indent="-457200" algn="just">
              <a:spcAft>
                <a:spcPts val="1200"/>
              </a:spcAft>
              <a:buFont typeface="+mj-lt"/>
              <a:buAutoNum type="arabicPeriod" startAt="3"/>
            </a:pPr>
            <a:r>
              <a:rPr lang="en-US" sz="2150" dirty="0">
                <a:solidFill>
                  <a:schemeClr val="tx1">
                    <a:lumMod val="95000"/>
                    <a:lumOff val="5000"/>
                  </a:schemeClr>
                </a:solidFill>
              </a:rPr>
              <a:t>The </a:t>
            </a:r>
            <a:r>
              <a:rPr lang="en-US" sz="2150" dirty="0">
                <a:solidFill>
                  <a:srgbClr val="0000FF"/>
                </a:solidFill>
              </a:rPr>
              <a:t>network layer takes the transport-layer packet as data or payload and adds its own header to the payload</a:t>
            </a:r>
            <a:r>
              <a:rPr lang="en-US" sz="2150" dirty="0">
                <a:solidFill>
                  <a:schemeClr val="tx1">
                    <a:lumMod val="95000"/>
                    <a:lumOff val="5000"/>
                  </a:schemeClr>
                </a:solidFill>
              </a:rPr>
              <a:t>. The header contains the addresses of the </a:t>
            </a:r>
            <a:r>
              <a:rPr lang="en-US" sz="2150" dirty="0">
                <a:solidFill>
                  <a:srgbClr val="0000FF"/>
                </a:solidFill>
              </a:rPr>
              <a:t>source and destination hosts and some more information used for error checking of the header, fragmentation information, and so on</a:t>
            </a:r>
            <a:r>
              <a:rPr lang="en-US" sz="2150" dirty="0">
                <a:solidFill>
                  <a:schemeClr val="tx1">
                    <a:lumMod val="95000"/>
                    <a:lumOff val="5000"/>
                  </a:schemeClr>
                </a:solidFill>
              </a:rPr>
              <a:t>.  The result is the network-layer </a:t>
            </a:r>
            <a:r>
              <a:rPr lang="en-US" sz="2150" dirty="0">
                <a:solidFill>
                  <a:srgbClr val="0000FF"/>
                </a:solidFill>
              </a:rPr>
              <a:t>packet, called a datagram</a:t>
            </a:r>
            <a:r>
              <a:rPr lang="en-US" sz="2150" dirty="0">
                <a:solidFill>
                  <a:schemeClr val="tx1">
                    <a:lumMod val="95000"/>
                    <a:lumOff val="5000"/>
                  </a:schemeClr>
                </a:solidFill>
              </a:rPr>
              <a:t>. The network layer then passes the packet to the data-link layer. </a:t>
            </a:r>
          </a:p>
          <a:p>
            <a:pPr marL="1084263" lvl="1" indent="-457200" algn="just">
              <a:spcAft>
                <a:spcPts val="1200"/>
              </a:spcAft>
              <a:buFont typeface="+mj-lt"/>
              <a:buAutoNum type="arabicPeriod" startAt="3"/>
            </a:pPr>
            <a:r>
              <a:rPr lang="en-US" sz="2150" dirty="0">
                <a:solidFill>
                  <a:schemeClr val="tx1">
                    <a:lumMod val="95000"/>
                    <a:lumOff val="5000"/>
                  </a:schemeClr>
                </a:solidFill>
              </a:rPr>
              <a:t>The </a:t>
            </a:r>
            <a:r>
              <a:rPr lang="en-US" sz="2150" dirty="0">
                <a:solidFill>
                  <a:srgbClr val="0000FF"/>
                </a:solidFill>
              </a:rPr>
              <a:t>data-link layer takes the network-layer packet as data or payload and adds its own header, which contains the link-layer addresses of the host or the next hop </a:t>
            </a:r>
            <a:r>
              <a:rPr lang="en-US" sz="2150" dirty="0">
                <a:solidFill>
                  <a:schemeClr val="tx1">
                    <a:lumMod val="95000"/>
                    <a:lumOff val="5000"/>
                  </a:schemeClr>
                </a:solidFill>
              </a:rPr>
              <a:t>(the router). </a:t>
            </a:r>
            <a:r>
              <a:rPr lang="en-US" sz="2150" dirty="0">
                <a:solidFill>
                  <a:srgbClr val="0000FF"/>
                </a:solidFill>
              </a:rPr>
              <a:t>The result is the link-layer packet, which is called a frame</a:t>
            </a:r>
            <a:r>
              <a:rPr lang="en-US" sz="2150" dirty="0">
                <a:solidFill>
                  <a:schemeClr val="tx1">
                    <a:lumMod val="95000"/>
                    <a:lumOff val="5000"/>
                  </a:schemeClr>
                </a:solidFill>
              </a:rPr>
              <a:t>. The frame is passed to the physical layer for transmission.</a:t>
            </a:r>
          </a:p>
          <a:p>
            <a:pPr marL="342900" indent="-342900" algn="just">
              <a:spcAft>
                <a:spcPts val="600"/>
              </a:spcAft>
              <a:buFont typeface="Wingdings" panose="05000000000000000000" pitchFamily="2" charset="2"/>
              <a:buChar char="§"/>
            </a:pPr>
            <a:r>
              <a:rPr lang="en-US" sz="2000" dirty="0">
                <a:solidFill>
                  <a:schemeClr val="tx1">
                    <a:lumMod val="95000"/>
                    <a:lumOff val="5000"/>
                  </a:schemeClr>
                </a:solidFill>
              </a:rPr>
              <a:t>Decapsulation</a:t>
            </a:r>
          </a:p>
          <a:p>
            <a:pPr marL="720725" indent="-92075" algn="just">
              <a:spcAft>
                <a:spcPts val="600"/>
              </a:spcAft>
              <a:tabLst>
                <a:tab pos="628650" algn="l"/>
              </a:tabLst>
            </a:pPr>
            <a:r>
              <a:rPr lang="en-US" sz="2000" dirty="0">
                <a:solidFill>
                  <a:schemeClr val="tx1">
                    <a:lumMod val="95000"/>
                    <a:lumOff val="5000"/>
                  </a:schemeClr>
                </a:solidFill>
              </a:rPr>
              <a:t>	</a:t>
            </a:r>
            <a:r>
              <a:rPr lang="en-US" sz="2150" dirty="0">
                <a:solidFill>
                  <a:schemeClr val="tx1">
                    <a:lumMod val="95000"/>
                    <a:lumOff val="5000"/>
                  </a:schemeClr>
                </a:solidFill>
              </a:rPr>
              <a:t>1. After the set of bits are delivered to the data-link layer, this layer decapsulates the datagram from the frame and passes it to the network layer.</a:t>
            </a:r>
          </a:p>
        </p:txBody>
      </p:sp>
    </p:spTree>
    <p:extLst>
      <p:ext uri="{BB962C8B-B14F-4D97-AF65-F5344CB8AC3E}">
        <p14:creationId xmlns:p14="http://schemas.microsoft.com/office/powerpoint/2010/main" val="2351723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F305-E54B-18E0-8A2D-1F96F6DBB0A2}"/>
              </a:ext>
            </a:extLst>
          </p:cNvPr>
          <p:cNvSpPr>
            <a:spLocks noGrp="1"/>
          </p:cNvSpPr>
          <p:nvPr>
            <p:ph type="title"/>
          </p:nvPr>
        </p:nvSpPr>
        <p:spPr/>
        <p:txBody>
          <a:bodyPr/>
          <a:lstStyle/>
          <a:p>
            <a:r>
              <a:rPr lang="en-IN" dirty="0"/>
              <a:t>Introduction (Contd.)</a:t>
            </a:r>
          </a:p>
        </p:txBody>
      </p:sp>
      <p:sp>
        <p:nvSpPr>
          <p:cNvPr id="8" name="TextBox 7">
            <a:extLst>
              <a:ext uri="{FF2B5EF4-FFF2-40B4-BE49-F238E27FC236}">
                <a16:creationId xmlns:a16="http://schemas.microsoft.com/office/drawing/2014/main" id="{A490495C-7210-5691-139D-F49A5C297BE1}"/>
              </a:ext>
            </a:extLst>
          </p:cNvPr>
          <p:cNvSpPr txBox="1"/>
          <p:nvPr/>
        </p:nvSpPr>
        <p:spPr>
          <a:xfrm>
            <a:off x="530165" y="1020648"/>
            <a:ext cx="11131669" cy="4816703"/>
          </a:xfrm>
          <a:prstGeom prst="rect">
            <a:avLst/>
          </a:prstGeom>
          <a:noFill/>
        </p:spPr>
        <p:txBody>
          <a:bodyPr wrap="square">
            <a:spAutoFit/>
          </a:bodyPr>
          <a:lstStyle/>
          <a:p>
            <a:pPr algn="just">
              <a:spcAft>
                <a:spcPts val="1200"/>
              </a:spcAft>
            </a:pPr>
            <a:r>
              <a:rPr lang="en-US" sz="2400" b="1" dirty="0">
                <a:solidFill>
                  <a:srgbClr val="C00000"/>
                </a:solidFill>
              </a:rPr>
              <a:t>Encapsulation and Decapsulation</a:t>
            </a:r>
          </a:p>
          <a:p>
            <a:pPr marL="914400" lvl="1" indent="-457200" algn="just">
              <a:spcAft>
                <a:spcPts val="600"/>
              </a:spcAft>
              <a:buFont typeface="+mj-lt"/>
              <a:buAutoNum type="arabicPeriod" startAt="2"/>
            </a:pPr>
            <a:r>
              <a:rPr lang="en-US" sz="2150" dirty="0">
                <a:solidFill>
                  <a:schemeClr val="tx1">
                    <a:lumMod val="95000"/>
                    <a:lumOff val="5000"/>
                  </a:schemeClr>
                </a:solidFill>
              </a:rPr>
              <a:t>The </a:t>
            </a:r>
            <a:r>
              <a:rPr lang="en-US" sz="2150" dirty="0">
                <a:solidFill>
                  <a:srgbClr val="0000FF"/>
                </a:solidFill>
              </a:rPr>
              <a:t>network layer only inspects the source and destination addresses </a:t>
            </a:r>
            <a:r>
              <a:rPr lang="en-US" sz="2150" dirty="0">
                <a:solidFill>
                  <a:schemeClr val="tx1">
                    <a:lumMod val="95000"/>
                    <a:lumOff val="5000"/>
                  </a:schemeClr>
                </a:solidFill>
              </a:rPr>
              <a:t>in the datagram header and consults its forwarding table to find the next hop to which the datagram is to be delivered. The contents of the datagram should not be changed by the network layer in the router unless there is a need to fragment the datagram if it is too big to be passed through the next link. The datagram is then passed to the data-link layer of the next link.</a:t>
            </a:r>
          </a:p>
          <a:p>
            <a:pPr marL="914400" lvl="1" indent="-457200" algn="just">
              <a:spcAft>
                <a:spcPts val="600"/>
              </a:spcAft>
              <a:buFont typeface="+mj-lt"/>
              <a:buAutoNum type="arabicPeriod" startAt="2"/>
            </a:pPr>
            <a:r>
              <a:rPr lang="en-US" sz="2150" dirty="0">
                <a:solidFill>
                  <a:schemeClr val="tx1">
                    <a:lumMod val="95000"/>
                    <a:lumOff val="5000"/>
                  </a:schemeClr>
                </a:solidFill>
              </a:rPr>
              <a:t>The </a:t>
            </a:r>
            <a:r>
              <a:rPr lang="en-US" sz="2150" dirty="0">
                <a:solidFill>
                  <a:srgbClr val="0000FF"/>
                </a:solidFill>
              </a:rPr>
              <a:t>data-link layer of the next link encapsulates the datagram in a frame and passes it to the physical layer for transmission</a:t>
            </a:r>
            <a:r>
              <a:rPr lang="en-US" sz="2150" dirty="0">
                <a:solidFill>
                  <a:schemeClr val="tx1">
                    <a:lumMod val="95000"/>
                    <a:lumOff val="5000"/>
                  </a:schemeClr>
                </a:solidFill>
              </a:rPr>
              <a:t>. </a:t>
            </a:r>
          </a:p>
          <a:p>
            <a:pPr marL="342900" indent="-342900" algn="just">
              <a:spcAft>
                <a:spcPts val="600"/>
              </a:spcAft>
              <a:buFont typeface="Wingdings" panose="05000000000000000000" pitchFamily="2" charset="2"/>
              <a:buChar char="§"/>
            </a:pPr>
            <a:r>
              <a:rPr lang="en-US" sz="2150" dirty="0">
                <a:solidFill>
                  <a:schemeClr val="tx1">
                    <a:lumMod val="95000"/>
                    <a:lumOff val="5000"/>
                  </a:schemeClr>
                </a:solidFill>
              </a:rPr>
              <a:t>Decapsulation at the Destination Host, </a:t>
            </a:r>
            <a:r>
              <a:rPr lang="en-US" sz="2150" dirty="0">
                <a:solidFill>
                  <a:srgbClr val="0000FF"/>
                </a:solidFill>
              </a:rPr>
              <a:t>each layer only decapsulates the packet received, removes the payload, and delivers the payload to the next-higher layer protocol until the message reaches the application layer</a:t>
            </a:r>
            <a:r>
              <a:rPr lang="en-US" sz="2150" dirty="0">
                <a:solidFill>
                  <a:schemeClr val="tx1">
                    <a:lumMod val="95000"/>
                    <a:lumOff val="5000"/>
                  </a:schemeClr>
                </a:solidFill>
              </a:rPr>
              <a:t>. It is necessary to say that decapsulation in the host involves error checking.</a:t>
            </a:r>
          </a:p>
          <a:p>
            <a:pPr algn="just">
              <a:spcAft>
                <a:spcPts val="1200"/>
              </a:spcAft>
            </a:pPr>
            <a:endParaRPr lang="en-US" sz="2150" b="1" dirty="0">
              <a:solidFill>
                <a:schemeClr val="tx1">
                  <a:lumMod val="95000"/>
                  <a:lumOff val="5000"/>
                </a:schemeClr>
              </a:solidFill>
            </a:endParaRPr>
          </a:p>
        </p:txBody>
      </p:sp>
    </p:spTree>
    <p:extLst>
      <p:ext uri="{BB962C8B-B14F-4D97-AF65-F5344CB8AC3E}">
        <p14:creationId xmlns:p14="http://schemas.microsoft.com/office/powerpoint/2010/main" val="1667370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93420" y="685665"/>
            <a:ext cx="10896600" cy="465984"/>
          </a:xfrm>
        </p:spPr>
        <p:txBody>
          <a:bodyPr>
            <a:normAutofit/>
          </a:bodyPr>
          <a:lstStyle/>
          <a:p>
            <a:pPr marL="0" indent="0" algn="just" fontAlgn="base">
              <a:lnSpc>
                <a:spcPct val="100000"/>
              </a:lnSpc>
              <a:spcBef>
                <a:spcPts val="0"/>
              </a:spcBef>
              <a:spcAft>
                <a:spcPts val="1200"/>
              </a:spcAft>
              <a:buNone/>
            </a:pPr>
            <a:r>
              <a:rPr lang="en-US" b="1" i="0" u="none" strike="noStrike" dirty="0">
                <a:solidFill>
                  <a:srgbClr val="C00000"/>
                </a:solidFill>
                <a:effectLst/>
              </a:rPr>
              <a:t>Resource Sharing – Computing Hierarchy</a:t>
            </a:r>
          </a:p>
        </p:txBody>
      </p:sp>
      <p:pic>
        <p:nvPicPr>
          <p:cNvPr id="6" name="Picture 5" descr="A diagram of a cloud computing system&#10;&#10;Description automatically generated">
            <a:extLst>
              <a:ext uri="{FF2B5EF4-FFF2-40B4-BE49-F238E27FC236}">
                <a16:creationId xmlns:a16="http://schemas.microsoft.com/office/drawing/2014/main" id="{2FDDB55B-1EFE-30F8-1013-5712880A3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080" y="1151649"/>
            <a:ext cx="4794947" cy="5378852"/>
          </a:xfrm>
          <a:prstGeom prst="rect">
            <a:avLst/>
          </a:prstGeom>
        </p:spPr>
      </p:pic>
    </p:spTree>
    <p:extLst>
      <p:ext uri="{BB962C8B-B14F-4D97-AF65-F5344CB8AC3E}">
        <p14:creationId xmlns:p14="http://schemas.microsoft.com/office/powerpoint/2010/main" val="4388619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520995" y="760482"/>
            <a:ext cx="10977585" cy="2031325"/>
          </a:xfrm>
          <a:prstGeom prst="rect">
            <a:avLst/>
          </a:prstGeom>
          <a:noFill/>
        </p:spPr>
        <p:txBody>
          <a:bodyPr wrap="square">
            <a:spAutoFit/>
          </a:bodyPr>
          <a:lstStyle/>
          <a:p>
            <a:r>
              <a:rPr lang="en-IN" sz="2400" b="1" dirty="0">
                <a:solidFill>
                  <a:srgbClr val="C00000"/>
                </a:solidFill>
              </a:rPr>
              <a:t>Addressing</a:t>
            </a:r>
          </a:p>
          <a:p>
            <a:pPr marL="342900" indent="-342900" algn="just">
              <a:spcBef>
                <a:spcPts val="600"/>
              </a:spcBef>
              <a:buFont typeface="Wingdings" panose="05000000000000000000" pitchFamily="2" charset="2"/>
              <a:buChar char="§"/>
            </a:pPr>
            <a:r>
              <a:rPr lang="en-US" sz="2300" dirty="0">
                <a:solidFill>
                  <a:schemeClr val="tx1">
                    <a:lumMod val="95000"/>
                    <a:lumOff val="5000"/>
                  </a:schemeClr>
                </a:solidFill>
              </a:rPr>
              <a:t>Any communication that </a:t>
            </a:r>
            <a:r>
              <a:rPr lang="en-US" sz="2300" dirty="0">
                <a:solidFill>
                  <a:srgbClr val="0000FF"/>
                </a:solidFill>
              </a:rPr>
              <a:t>involves two parties needs two addresses</a:t>
            </a:r>
            <a:r>
              <a:rPr lang="en-US" sz="2300" dirty="0">
                <a:solidFill>
                  <a:schemeClr val="tx1">
                    <a:lumMod val="95000"/>
                    <a:lumOff val="5000"/>
                  </a:schemeClr>
                </a:solidFill>
              </a:rPr>
              <a:t>: </a:t>
            </a:r>
            <a:r>
              <a:rPr lang="en-US" sz="2300" dirty="0">
                <a:solidFill>
                  <a:srgbClr val="0000FF"/>
                </a:solidFill>
              </a:rPr>
              <a:t>source address and destination address</a:t>
            </a:r>
            <a:endParaRPr lang="en-US" sz="2300" dirty="0">
              <a:solidFill>
                <a:schemeClr val="tx1">
                  <a:lumMod val="95000"/>
                  <a:lumOff val="5000"/>
                </a:schemeClr>
              </a:solidFill>
            </a:endParaRPr>
          </a:p>
          <a:p>
            <a:pPr marL="342900" indent="-342900" algn="just">
              <a:spcBef>
                <a:spcPts val="600"/>
              </a:spcBef>
              <a:buFont typeface="Wingdings" panose="05000000000000000000" pitchFamily="2" charset="2"/>
              <a:buChar char="§"/>
            </a:pPr>
            <a:r>
              <a:rPr lang="en-US" sz="2300" dirty="0">
                <a:solidFill>
                  <a:schemeClr val="tx1">
                    <a:lumMod val="95000"/>
                    <a:lumOff val="5000"/>
                  </a:schemeClr>
                </a:solidFill>
              </a:rPr>
              <a:t>There is a </a:t>
            </a:r>
            <a:r>
              <a:rPr lang="en-US" sz="2300" dirty="0">
                <a:solidFill>
                  <a:srgbClr val="0000FF"/>
                </a:solidFill>
              </a:rPr>
              <a:t>relationship between the layer, the address used in that layer, and the packet name at that layer</a:t>
            </a:r>
          </a:p>
        </p:txBody>
      </p:sp>
      <p:pic>
        <p:nvPicPr>
          <p:cNvPr id="7" name="Picture 6">
            <a:extLst>
              <a:ext uri="{FF2B5EF4-FFF2-40B4-BE49-F238E27FC236}">
                <a16:creationId xmlns:a16="http://schemas.microsoft.com/office/drawing/2014/main" id="{AE7E4CBB-A3DE-5DAA-F024-AE424AAE380E}"/>
              </a:ext>
            </a:extLst>
          </p:cNvPr>
          <p:cNvPicPr>
            <a:picLocks noChangeAspect="1"/>
          </p:cNvPicPr>
          <p:nvPr/>
        </p:nvPicPr>
        <p:blipFill>
          <a:blip r:embed="rId2"/>
          <a:stretch>
            <a:fillRect/>
          </a:stretch>
        </p:blipFill>
        <p:spPr>
          <a:xfrm>
            <a:off x="1985973" y="2791807"/>
            <a:ext cx="8220053" cy="3719876"/>
          </a:xfrm>
          <a:prstGeom prst="rect">
            <a:avLst/>
          </a:prstGeom>
        </p:spPr>
      </p:pic>
    </p:spTree>
    <p:extLst>
      <p:ext uri="{BB962C8B-B14F-4D97-AF65-F5344CB8AC3E}">
        <p14:creationId xmlns:p14="http://schemas.microsoft.com/office/powerpoint/2010/main" val="40632497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520995" y="773645"/>
            <a:ext cx="10977585" cy="5770811"/>
          </a:xfrm>
          <a:prstGeom prst="rect">
            <a:avLst/>
          </a:prstGeom>
          <a:noFill/>
        </p:spPr>
        <p:txBody>
          <a:bodyPr wrap="square">
            <a:spAutoFit/>
          </a:bodyPr>
          <a:lstStyle/>
          <a:p>
            <a:r>
              <a:rPr lang="en-IN" sz="2400" b="1" dirty="0">
                <a:solidFill>
                  <a:srgbClr val="C00000"/>
                </a:solidFill>
              </a:rPr>
              <a:t>Addressing</a:t>
            </a:r>
          </a:p>
          <a:p>
            <a:pPr marL="342900" indent="-342900" algn="just">
              <a:spcBef>
                <a:spcPts val="600"/>
              </a:spcBef>
              <a:buFont typeface="Wingdings" panose="05000000000000000000" pitchFamily="2" charset="2"/>
              <a:buChar char="§"/>
            </a:pPr>
            <a:r>
              <a:rPr lang="en-US" sz="2300" dirty="0">
                <a:solidFill>
                  <a:srgbClr val="0000FF"/>
                </a:solidFill>
              </a:rPr>
              <a:t>Link layer/ Physical addresses</a:t>
            </a:r>
            <a:r>
              <a:rPr lang="en-US" sz="2300" dirty="0">
                <a:solidFill>
                  <a:schemeClr val="tx1">
                    <a:lumMod val="95000"/>
                    <a:lumOff val="5000"/>
                  </a:schemeClr>
                </a:solidFill>
              </a:rPr>
              <a:t>: every interface </a:t>
            </a:r>
            <a:r>
              <a:rPr lang="en-US" sz="2300" dirty="0">
                <a:solidFill>
                  <a:srgbClr val="0000FF"/>
                </a:solidFill>
              </a:rPr>
              <a:t>(NIC) of a communicating device usually has a unique physical address</a:t>
            </a:r>
            <a:r>
              <a:rPr lang="en-US" sz="2300" dirty="0">
                <a:solidFill>
                  <a:schemeClr val="tx1">
                    <a:lumMod val="95000"/>
                    <a:lumOff val="5000"/>
                  </a:schemeClr>
                </a:solidFill>
              </a:rPr>
              <a:t>, that helps in </a:t>
            </a:r>
            <a:r>
              <a:rPr lang="en-US" sz="2300" dirty="0">
                <a:solidFill>
                  <a:srgbClr val="0000FF"/>
                </a:solidFill>
              </a:rPr>
              <a:t>uniquely identifying and communicating with the interface at the physical and data link layers</a:t>
            </a:r>
          </a:p>
          <a:p>
            <a:pPr marL="712788" lvl="1" indent="-350838" algn="just">
              <a:spcBef>
                <a:spcPts val="600"/>
              </a:spcBef>
              <a:buFont typeface="Arial" panose="020B0604020202020204" pitchFamily="34" charset="0"/>
              <a:buChar char="•"/>
            </a:pPr>
            <a:r>
              <a:rPr lang="en-US" sz="2300" dirty="0">
                <a:solidFill>
                  <a:schemeClr val="tx1">
                    <a:lumMod val="95000"/>
                    <a:lumOff val="5000"/>
                  </a:schemeClr>
                </a:solidFill>
              </a:rPr>
              <a:t>These </a:t>
            </a:r>
            <a:r>
              <a:rPr lang="en-US" sz="2300" dirty="0">
                <a:solidFill>
                  <a:srgbClr val="0000FF"/>
                </a:solidFill>
              </a:rPr>
              <a:t>physical addresses are used in the data link layer frame headers</a:t>
            </a:r>
            <a:r>
              <a:rPr lang="en-US" sz="2300" dirty="0">
                <a:solidFill>
                  <a:schemeClr val="tx1">
                    <a:lumMod val="95000"/>
                    <a:lumOff val="5000"/>
                  </a:schemeClr>
                </a:solidFill>
              </a:rPr>
              <a:t>, </a:t>
            </a:r>
            <a:r>
              <a:rPr lang="en-US" sz="2300" dirty="0">
                <a:solidFill>
                  <a:srgbClr val="0000FF"/>
                </a:solidFill>
              </a:rPr>
              <a:t>for carrying frames between neighboring nodes belonging to the same network</a:t>
            </a:r>
            <a:r>
              <a:rPr lang="en-US" sz="2300" dirty="0">
                <a:solidFill>
                  <a:schemeClr val="tx1">
                    <a:lumMod val="95000"/>
                    <a:lumOff val="5000"/>
                  </a:schemeClr>
                </a:solidFill>
              </a:rPr>
              <a:t>. The address is written in hexadecimal format and it is of 6 bytes. For example: 0A:12:34:45:55:67</a:t>
            </a:r>
          </a:p>
          <a:p>
            <a:pPr marL="342900" indent="-342900" algn="just">
              <a:spcBef>
                <a:spcPts val="600"/>
              </a:spcBef>
              <a:buFont typeface="Wingdings" panose="05000000000000000000" pitchFamily="2" charset="2"/>
              <a:buChar char="§"/>
            </a:pPr>
            <a:r>
              <a:rPr lang="en-US" sz="2300" dirty="0">
                <a:solidFill>
                  <a:srgbClr val="0000FF"/>
                </a:solidFill>
              </a:rPr>
              <a:t>IP addresses used at the network layer (layer 3), to uniquely identify interfaces of communicating nodes globally</a:t>
            </a:r>
            <a:r>
              <a:rPr lang="en-US" sz="2300" dirty="0">
                <a:solidFill>
                  <a:schemeClr val="tx1">
                    <a:lumMod val="95000"/>
                    <a:lumOff val="5000"/>
                  </a:schemeClr>
                </a:solidFill>
              </a:rPr>
              <a:t>. </a:t>
            </a:r>
            <a:r>
              <a:rPr lang="en-US" sz="2300" dirty="0">
                <a:solidFill>
                  <a:srgbClr val="0000FF"/>
                </a:solidFill>
              </a:rPr>
              <a:t>IP version 4 (IPV4) have 4 byte IP addresses in the form A.B.C.D and IP version 6 (IPV6) have 16 byte IP addresses</a:t>
            </a:r>
            <a:r>
              <a:rPr lang="en-US" sz="2300" dirty="0">
                <a:solidFill>
                  <a:schemeClr val="tx1">
                    <a:lumMod val="95000"/>
                    <a:lumOff val="5000"/>
                  </a:schemeClr>
                </a:solidFill>
              </a:rPr>
              <a:t>. </a:t>
            </a:r>
          </a:p>
          <a:p>
            <a:pPr marL="627063" lvl="1" indent="-265113" algn="just">
              <a:buFont typeface="Arial" panose="020B0604020202020204" pitchFamily="34" charset="0"/>
              <a:buChar char="•"/>
            </a:pPr>
            <a:r>
              <a:rPr lang="en-US" sz="2300" dirty="0">
                <a:solidFill>
                  <a:schemeClr val="tx1">
                    <a:lumMod val="95000"/>
                    <a:lumOff val="5000"/>
                  </a:schemeClr>
                </a:solidFill>
              </a:rPr>
              <a:t>Each communicating node on the Internet MUST have at least one unique public IP address, in order to successfully communicate on the Internet</a:t>
            </a:r>
          </a:p>
          <a:p>
            <a:pPr marL="627063" lvl="1" indent="-265113" algn="just">
              <a:spcBef>
                <a:spcPts val="600"/>
              </a:spcBef>
              <a:buFont typeface="Arial" panose="020B0604020202020204" pitchFamily="34" charset="0"/>
              <a:buChar char="•"/>
            </a:pPr>
            <a:r>
              <a:rPr lang="en-US" sz="2400" dirty="0">
                <a:solidFill>
                  <a:schemeClr val="tx1">
                    <a:lumMod val="95000"/>
                    <a:lumOff val="5000"/>
                  </a:schemeClr>
                </a:solidFill>
              </a:rPr>
              <a:t>An </a:t>
            </a:r>
            <a:r>
              <a:rPr lang="en-US" sz="2400" dirty="0">
                <a:solidFill>
                  <a:srgbClr val="0000FF"/>
                </a:solidFill>
              </a:rPr>
              <a:t>IP packet containing application layer data is carried end to end across the network, from the source node to a remote destination node, using mainly the destination IP address</a:t>
            </a:r>
            <a:r>
              <a:rPr lang="en-US" sz="2400" dirty="0">
                <a:solidFill>
                  <a:schemeClr val="tx1">
                    <a:lumMod val="95000"/>
                    <a:lumOff val="5000"/>
                  </a:schemeClr>
                </a:solidFill>
              </a:rPr>
              <a:t>. Examples of IPV4 addresses are 10.0.0.1, 144.224.1.34 etc.</a:t>
            </a:r>
          </a:p>
        </p:txBody>
      </p:sp>
    </p:spTree>
    <p:extLst>
      <p:ext uri="{BB962C8B-B14F-4D97-AF65-F5344CB8AC3E}">
        <p14:creationId xmlns:p14="http://schemas.microsoft.com/office/powerpoint/2010/main" val="36970861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520995" y="784278"/>
            <a:ext cx="10977585" cy="1969770"/>
          </a:xfrm>
          <a:prstGeom prst="rect">
            <a:avLst/>
          </a:prstGeom>
          <a:noFill/>
        </p:spPr>
        <p:txBody>
          <a:bodyPr wrap="square">
            <a:spAutoFit/>
          </a:bodyPr>
          <a:lstStyle/>
          <a:p>
            <a:r>
              <a:rPr lang="en-IN" sz="2400" b="1" dirty="0">
                <a:solidFill>
                  <a:srgbClr val="C00000"/>
                </a:solidFill>
              </a:rPr>
              <a:t>Addressing</a:t>
            </a:r>
          </a:p>
          <a:p>
            <a:pPr marL="342900" indent="-342900" algn="just">
              <a:spcBef>
                <a:spcPts val="600"/>
              </a:spcBef>
              <a:buFont typeface="Wingdings" panose="05000000000000000000" pitchFamily="2" charset="2"/>
              <a:buChar char="§"/>
            </a:pPr>
            <a:r>
              <a:rPr lang="en-US" sz="2200" dirty="0">
                <a:solidFill>
                  <a:srgbClr val="0000FF"/>
                </a:solidFill>
              </a:rPr>
              <a:t>Port Addresses</a:t>
            </a:r>
            <a:r>
              <a:rPr lang="en-US" sz="2200" dirty="0">
                <a:solidFill>
                  <a:schemeClr val="tx1">
                    <a:lumMod val="95000"/>
                    <a:lumOff val="5000"/>
                  </a:schemeClr>
                </a:solidFill>
              </a:rPr>
              <a:t>: </a:t>
            </a:r>
            <a:r>
              <a:rPr lang="en-US" sz="2200" dirty="0">
                <a:solidFill>
                  <a:srgbClr val="0000FF"/>
                </a:solidFill>
              </a:rPr>
              <a:t>Used at transport layer and used to identify various processes in the host machine. Theses are 16 bit numbers, written as decimal numbers</a:t>
            </a:r>
            <a:r>
              <a:rPr lang="en-US" sz="2200" dirty="0">
                <a:solidFill>
                  <a:schemeClr val="tx1">
                    <a:lumMod val="95000"/>
                    <a:lumOff val="5000"/>
                  </a:schemeClr>
                </a:solidFill>
              </a:rPr>
              <a:t>.</a:t>
            </a:r>
          </a:p>
          <a:p>
            <a:pPr marL="342900" indent="-342900" algn="just">
              <a:spcBef>
                <a:spcPts val="600"/>
              </a:spcBef>
              <a:buFont typeface="Wingdings" panose="05000000000000000000" pitchFamily="2" charset="2"/>
              <a:buChar char="§"/>
            </a:pPr>
            <a:r>
              <a:rPr lang="en-US" sz="2200" dirty="0">
                <a:solidFill>
                  <a:schemeClr val="tx1">
                    <a:lumMod val="95000"/>
                    <a:lumOff val="5000"/>
                  </a:schemeClr>
                </a:solidFill>
              </a:rPr>
              <a:t>Application addressing: </a:t>
            </a:r>
            <a:r>
              <a:rPr lang="en-US" sz="2200" dirty="0">
                <a:solidFill>
                  <a:srgbClr val="0000FF"/>
                </a:solidFill>
              </a:rPr>
              <a:t>Specific addresses or domain addresses. For example: www.rvce.edu.in, www.google.com</a:t>
            </a:r>
          </a:p>
        </p:txBody>
      </p:sp>
    </p:spTree>
    <p:extLst>
      <p:ext uri="{BB962C8B-B14F-4D97-AF65-F5344CB8AC3E}">
        <p14:creationId xmlns:p14="http://schemas.microsoft.com/office/powerpoint/2010/main" val="25384824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612522" y="791616"/>
            <a:ext cx="10966953" cy="2539157"/>
          </a:xfrm>
          <a:prstGeom prst="rect">
            <a:avLst/>
          </a:prstGeom>
          <a:noFill/>
        </p:spPr>
        <p:txBody>
          <a:bodyPr wrap="square">
            <a:spAutoFit/>
          </a:bodyPr>
          <a:lstStyle/>
          <a:p>
            <a:pPr>
              <a:spcAft>
                <a:spcPts val="600"/>
              </a:spcAft>
            </a:pPr>
            <a:r>
              <a:rPr lang="en-IN" sz="2400" b="1" dirty="0">
                <a:solidFill>
                  <a:srgbClr val="C00000"/>
                </a:solidFill>
              </a:rPr>
              <a:t>Transmission Modes</a:t>
            </a:r>
          </a:p>
          <a:p>
            <a:pPr marL="342900" indent="-342900" algn="just">
              <a:spcAft>
                <a:spcPts val="600"/>
              </a:spcAft>
              <a:buFont typeface="Arial" panose="020B0604020202020204" pitchFamily="34" charset="0"/>
              <a:buChar char="•"/>
            </a:pPr>
            <a:r>
              <a:rPr lang="en-US" sz="2300" dirty="0">
                <a:solidFill>
                  <a:schemeClr val="tx1">
                    <a:lumMod val="95000"/>
                    <a:lumOff val="5000"/>
                  </a:schemeClr>
                </a:solidFill>
              </a:rPr>
              <a:t>The </a:t>
            </a:r>
            <a:r>
              <a:rPr lang="en-US" sz="2300" dirty="0">
                <a:solidFill>
                  <a:srgbClr val="0000FF"/>
                </a:solidFill>
              </a:rPr>
              <a:t>transmission of data from one device to another either serially or parallel </a:t>
            </a:r>
          </a:p>
          <a:p>
            <a:pPr marL="630238" lvl="1" indent="-274638" algn="just">
              <a:spcAft>
                <a:spcPts val="600"/>
              </a:spcAft>
              <a:buFont typeface="Arial" panose="020B0604020202020204" pitchFamily="34" charset="0"/>
              <a:buChar char="•"/>
            </a:pPr>
            <a:r>
              <a:rPr lang="en-US" sz="2300" dirty="0">
                <a:solidFill>
                  <a:schemeClr val="tx1">
                    <a:lumMod val="95000"/>
                    <a:lumOff val="5000"/>
                  </a:schemeClr>
                </a:solidFill>
              </a:rPr>
              <a:t>In parallel mode, </a:t>
            </a:r>
            <a:r>
              <a:rPr lang="en-US" sz="2300" dirty="0">
                <a:solidFill>
                  <a:srgbClr val="0000FF"/>
                </a:solidFill>
              </a:rPr>
              <a:t>multiple bits are sent with each clock tick</a:t>
            </a:r>
          </a:p>
          <a:p>
            <a:pPr marL="630238" lvl="1" indent="-274638" algn="just">
              <a:spcAft>
                <a:spcPts val="600"/>
              </a:spcAft>
              <a:buFont typeface="Arial" panose="020B0604020202020204" pitchFamily="34" charset="0"/>
              <a:buChar char="•"/>
            </a:pPr>
            <a:r>
              <a:rPr lang="en-US" sz="2300" dirty="0">
                <a:solidFill>
                  <a:schemeClr val="tx1">
                    <a:lumMod val="95000"/>
                    <a:lumOff val="5000"/>
                  </a:schemeClr>
                </a:solidFill>
              </a:rPr>
              <a:t>In serial mode, </a:t>
            </a:r>
            <a:r>
              <a:rPr lang="en-US" sz="2300" dirty="0">
                <a:solidFill>
                  <a:srgbClr val="0000FF"/>
                </a:solidFill>
              </a:rPr>
              <a:t>1 bit is sent with each clock tick</a:t>
            </a:r>
            <a:r>
              <a:rPr lang="en-US" sz="2300" dirty="0">
                <a:solidFill>
                  <a:schemeClr val="tx1">
                    <a:lumMod val="95000"/>
                    <a:lumOff val="5000"/>
                  </a:schemeClr>
                </a:solidFill>
              </a:rPr>
              <a:t>. While there is only one way to send parallel data, there are three subclasses of serial transmission: </a:t>
            </a:r>
            <a:r>
              <a:rPr lang="en-US" sz="2300" dirty="0">
                <a:solidFill>
                  <a:srgbClr val="0000FF"/>
                </a:solidFill>
              </a:rPr>
              <a:t>asynchronous, synchronous, and isochronous</a:t>
            </a:r>
            <a:endParaRPr lang="en-IN" sz="2300" dirty="0">
              <a:solidFill>
                <a:srgbClr val="0000FF"/>
              </a:solidFill>
            </a:endParaRPr>
          </a:p>
        </p:txBody>
      </p:sp>
      <p:pic>
        <p:nvPicPr>
          <p:cNvPr id="3" name="Picture 2">
            <a:extLst>
              <a:ext uri="{FF2B5EF4-FFF2-40B4-BE49-F238E27FC236}">
                <a16:creationId xmlns:a16="http://schemas.microsoft.com/office/drawing/2014/main" id="{4D6AAF20-E0B4-E035-D691-1A0E454F94B1}"/>
              </a:ext>
            </a:extLst>
          </p:cNvPr>
          <p:cNvPicPr>
            <a:picLocks noChangeAspect="1"/>
          </p:cNvPicPr>
          <p:nvPr/>
        </p:nvPicPr>
        <p:blipFill rotWithShape="1">
          <a:blip r:embed="rId2"/>
          <a:srcRect l="2868" t="28527" r="3062" b="23721"/>
          <a:stretch/>
        </p:blipFill>
        <p:spPr>
          <a:xfrm>
            <a:off x="2248952" y="3429000"/>
            <a:ext cx="7694091" cy="2929272"/>
          </a:xfrm>
          <a:prstGeom prst="rect">
            <a:avLst/>
          </a:prstGeom>
        </p:spPr>
      </p:pic>
    </p:spTree>
    <p:extLst>
      <p:ext uri="{BB962C8B-B14F-4D97-AF65-F5344CB8AC3E}">
        <p14:creationId xmlns:p14="http://schemas.microsoft.com/office/powerpoint/2010/main" val="17661830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612523" y="752379"/>
            <a:ext cx="10966953" cy="2539157"/>
          </a:xfrm>
          <a:prstGeom prst="rect">
            <a:avLst/>
          </a:prstGeom>
          <a:noFill/>
        </p:spPr>
        <p:txBody>
          <a:bodyPr wrap="square">
            <a:spAutoFit/>
          </a:bodyPr>
          <a:lstStyle/>
          <a:p>
            <a:pPr>
              <a:spcAft>
                <a:spcPts val="600"/>
              </a:spcAft>
            </a:pPr>
            <a:r>
              <a:rPr lang="en-IN" sz="2400" b="1" dirty="0">
                <a:solidFill>
                  <a:srgbClr val="C00000"/>
                </a:solidFill>
              </a:rPr>
              <a:t>Parallel Transmission</a:t>
            </a:r>
          </a:p>
          <a:p>
            <a:pPr marL="342900" indent="-342900" algn="just">
              <a:spcAft>
                <a:spcPts val="1200"/>
              </a:spcAft>
              <a:buFont typeface="Wingdings" panose="05000000000000000000" pitchFamily="2" charset="2"/>
              <a:buChar char="§"/>
            </a:pPr>
            <a:r>
              <a:rPr lang="en-US" sz="2200" dirty="0">
                <a:solidFill>
                  <a:schemeClr val="tx1">
                    <a:lumMod val="95000"/>
                    <a:lumOff val="5000"/>
                  </a:schemeClr>
                </a:solidFill>
              </a:rPr>
              <a:t>Binary data, </a:t>
            </a:r>
            <a:r>
              <a:rPr lang="en-US" sz="2200" dirty="0">
                <a:solidFill>
                  <a:srgbClr val="0000FF"/>
                </a:solidFill>
              </a:rPr>
              <a:t>consisting of 1s and 0s</a:t>
            </a:r>
            <a:r>
              <a:rPr lang="en-US" sz="2200" dirty="0">
                <a:solidFill>
                  <a:schemeClr val="tx1">
                    <a:lumMod val="95000"/>
                    <a:lumOff val="5000"/>
                  </a:schemeClr>
                </a:solidFill>
              </a:rPr>
              <a:t>, may be </a:t>
            </a:r>
            <a:r>
              <a:rPr lang="en-US" sz="2200" dirty="0">
                <a:solidFill>
                  <a:srgbClr val="0000FF"/>
                </a:solidFill>
              </a:rPr>
              <a:t>organized into groups of n bits each</a:t>
            </a:r>
            <a:r>
              <a:rPr lang="en-US" sz="2200" dirty="0">
                <a:solidFill>
                  <a:schemeClr val="tx1">
                    <a:lumMod val="95000"/>
                    <a:lumOff val="5000"/>
                  </a:schemeClr>
                </a:solidFill>
              </a:rPr>
              <a:t>, sending these n data bits at a time is called parallel transmission.</a:t>
            </a:r>
          </a:p>
          <a:p>
            <a:pPr marL="342900" indent="-342900" algn="just">
              <a:spcAft>
                <a:spcPts val="1200"/>
              </a:spcAft>
              <a:buFont typeface="Wingdings" panose="05000000000000000000" pitchFamily="2" charset="2"/>
              <a:buChar char="§"/>
            </a:pPr>
            <a:r>
              <a:rPr lang="en-US" sz="2200" dirty="0">
                <a:solidFill>
                  <a:schemeClr val="tx1">
                    <a:lumMod val="95000"/>
                    <a:lumOff val="5000"/>
                  </a:schemeClr>
                </a:solidFill>
              </a:rPr>
              <a:t>Uses </a:t>
            </a:r>
            <a:r>
              <a:rPr lang="en-US" sz="2200" dirty="0">
                <a:solidFill>
                  <a:srgbClr val="0000FF"/>
                </a:solidFill>
              </a:rPr>
              <a:t>n wires to send n bits at one time</a:t>
            </a:r>
            <a:r>
              <a:rPr lang="en-US" sz="2200" dirty="0">
                <a:solidFill>
                  <a:schemeClr val="tx1">
                    <a:lumMod val="95000"/>
                    <a:lumOff val="5000"/>
                  </a:schemeClr>
                </a:solidFill>
              </a:rPr>
              <a:t>. That way each bit has its own wire, and all n bits of one group can be transmitted with each clock tick from one device to another.</a:t>
            </a:r>
          </a:p>
          <a:p>
            <a:pPr marL="342900" indent="-342900" algn="just">
              <a:spcAft>
                <a:spcPts val="1200"/>
              </a:spcAft>
              <a:buFont typeface="Wingdings" panose="05000000000000000000" pitchFamily="2" charset="2"/>
              <a:buChar char="§"/>
            </a:pPr>
            <a:r>
              <a:rPr lang="en-US" sz="2200" dirty="0">
                <a:solidFill>
                  <a:schemeClr val="tx1">
                    <a:lumMod val="95000"/>
                    <a:lumOff val="5000"/>
                  </a:schemeClr>
                </a:solidFill>
              </a:rPr>
              <a:t>Typically, the eight wires are bundled in a cable with a connector at each end.</a:t>
            </a:r>
          </a:p>
        </p:txBody>
      </p:sp>
      <p:pic>
        <p:nvPicPr>
          <p:cNvPr id="20482" name="Picture 2" descr="TRANSMISSION MODES | Data Communication and Networking">
            <a:extLst>
              <a:ext uri="{FF2B5EF4-FFF2-40B4-BE49-F238E27FC236}">
                <a16:creationId xmlns:a16="http://schemas.microsoft.com/office/drawing/2014/main" id="{4138ADDF-E09B-2539-2BA4-9D9984DA8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3209" y="3322676"/>
            <a:ext cx="5295634" cy="32109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421666-9D34-F184-3D9F-646BDCB77448}"/>
              </a:ext>
            </a:extLst>
          </p:cNvPr>
          <p:cNvSpPr txBox="1"/>
          <p:nvPr/>
        </p:nvSpPr>
        <p:spPr>
          <a:xfrm>
            <a:off x="612523" y="3373867"/>
            <a:ext cx="5373607" cy="3108543"/>
          </a:xfrm>
          <a:prstGeom prst="rect">
            <a:avLst/>
          </a:prstGeom>
          <a:noFill/>
        </p:spPr>
        <p:txBody>
          <a:bodyPr wrap="square">
            <a:spAutoFit/>
          </a:bodyPr>
          <a:lstStyle/>
          <a:p>
            <a:pPr marL="342900" indent="-342900" algn="just">
              <a:spcAft>
                <a:spcPts val="1200"/>
              </a:spcAft>
              <a:buFont typeface="Wingdings" panose="05000000000000000000" pitchFamily="2" charset="2"/>
              <a:buChar char="§"/>
            </a:pPr>
            <a:r>
              <a:rPr lang="en-US" sz="2200" dirty="0">
                <a:solidFill>
                  <a:schemeClr val="tx1">
                    <a:lumMod val="95000"/>
                    <a:lumOff val="5000"/>
                  </a:schemeClr>
                </a:solidFill>
              </a:rPr>
              <a:t>Parallel </a:t>
            </a:r>
            <a:r>
              <a:rPr lang="en-US" sz="2200" dirty="0">
                <a:solidFill>
                  <a:srgbClr val="0000FF"/>
                </a:solidFill>
              </a:rPr>
              <a:t>transmission can increase the transfer speed </a:t>
            </a:r>
            <a:r>
              <a:rPr lang="en-US" sz="2200" dirty="0">
                <a:solidFill>
                  <a:schemeClr val="tx1">
                    <a:lumMod val="95000"/>
                    <a:lumOff val="5000"/>
                  </a:schemeClr>
                </a:solidFill>
              </a:rPr>
              <a:t>by a factor of n over serial transmission.</a:t>
            </a:r>
          </a:p>
          <a:p>
            <a:pPr marL="342900" indent="-342900" algn="just">
              <a:spcAft>
                <a:spcPts val="1200"/>
              </a:spcAft>
              <a:buFont typeface="Wingdings" panose="05000000000000000000" pitchFamily="2" charset="2"/>
              <a:buChar char="§"/>
            </a:pPr>
            <a:r>
              <a:rPr lang="en-US" sz="2200" dirty="0">
                <a:solidFill>
                  <a:schemeClr val="tx1">
                    <a:lumMod val="95000"/>
                    <a:lumOff val="5000"/>
                  </a:schemeClr>
                </a:solidFill>
              </a:rPr>
              <a:t>Requires </a:t>
            </a:r>
            <a:r>
              <a:rPr lang="en-US" sz="2200" dirty="0">
                <a:solidFill>
                  <a:srgbClr val="0000FF"/>
                </a:solidFill>
              </a:rPr>
              <a:t>n communication lines </a:t>
            </a:r>
            <a:r>
              <a:rPr lang="en-US" sz="2200" dirty="0">
                <a:solidFill>
                  <a:schemeClr val="tx1">
                    <a:lumMod val="95000"/>
                    <a:lumOff val="5000"/>
                  </a:schemeClr>
                </a:solidFill>
              </a:rPr>
              <a:t>(wires in the example) just to transmit the data stream.</a:t>
            </a:r>
          </a:p>
          <a:p>
            <a:pPr marL="342900" indent="-342900" algn="just">
              <a:spcAft>
                <a:spcPts val="1200"/>
              </a:spcAft>
              <a:buFont typeface="Wingdings" panose="05000000000000000000" pitchFamily="2" charset="2"/>
              <a:buChar char="§"/>
            </a:pPr>
            <a:r>
              <a:rPr lang="en-US" sz="2200" dirty="0">
                <a:solidFill>
                  <a:schemeClr val="tx1">
                    <a:lumMod val="95000"/>
                    <a:lumOff val="5000"/>
                  </a:schemeClr>
                </a:solidFill>
              </a:rPr>
              <a:t>Because </a:t>
            </a:r>
            <a:r>
              <a:rPr lang="en-US" sz="2200" dirty="0">
                <a:solidFill>
                  <a:srgbClr val="0000FF"/>
                </a:solidFill>
              </a:rPr>
              <a:t>of this it is expensive and limited to short distances</a:t>
            </a:r>
            <a:r>
              <a:rPr lang="en-US" sz="2200" dirty="0">
                <a:solidFill>
                  <a:schemeClr val="tx1">
                    <a:lumMod val="95000"/>
                    <a:lumOff val="5000"/>
                  </a:schemeClr>
                </a:solidFill>
              </a:rPr>
              <a:t>.</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39689908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612524" y="717561"/>
            <a:ext cx="10966953" cy="461665"/>
          </a:xfrm>
          <a:prstGeom prst="rect">
            <a:avLst/>
          </a:prstGeom>
          <a:noFill/>
        </p:spPr>
        <p:txBody>
          <a:bodyPr wrap="square">
            <a:spAutoFit/>
          </a:bodyPr>
          <a:lstStyle/>
          <a:p>
            <a:pPr>
              <a:spcAft>
                <a:spcPts val="1200"/>
              </a:spcAft>
            </a:pPr>
            <a:r>
              <a:rPr lang="en-IN" sz="2400" b="1" dirty="0">
                <a:solidFill>
                  <a:srgbClr val="C00000"/>
                </a:solidFill>
              </a:rPr>
              <a:t>Serial Transmission</a:t>
            </a:r>
          </a:p>
        </p:txBody>
      </p:sp>
      <p:pic>
        <p:nvPicPr>
          <p:cNvPr id="21512" name="Picture 8" descr="Chapter 4 Digital Transmission. - ppt video online download">
            <a:extLst>
              <a:ext uri="{FF2B5EF4-FFF2-40B4-BE49-F238E27FC236}">
                <a16:creationId xmlns:a16="http://schemas.microsoft.com/office/drawing/2014/main" id="{A0899F47-1639-CB3B-6A5C-925F6C1AC2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89" t="29457" r="4922" b="20465"/>
          <a:stretch/>
        </p:blipFill>
        <p:spPr bwMode="auto">
          <a:xfrm>
            <a:off x="2532535" y="3195083"/>
            <a:ext cx="7126929" cy="30249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A26EC2-7D18-04E5-C06D-D8AECD4EA6F4}"/>
              </a:ext>
            </a:extLst>
          </p:cNvPr>
          <p:cNvSpPr txBox="1"/>
          <p:nvPr/>
        </p:nvSpPr>
        <p:spPr>
          <a:xfrm>
            <a:off x="612524" y="1240670"/>
            <a:ext cx="10966952" cy="1585049"/>
          </a:xfrm>
          <a:prstGeom prst="rect">
            <a:avLst/>
          </a:prstGeom>
          <a:noFill/>
        </p:spPr>
        <p:txBody>
          <a:bodyPr wrap="square">
            <a:spAutoFit/>
          </a:bodyPr>
          <a:lstStyle/>
          <a:p>
            <a:pPr marL="265113" indent="-265113" algn="just">
              <a:spcAft>
                <a:spcPts val="600"/>
              </a:spcAft>
              <a:buFont typeface="Wingdings" panose="05000000000000000000" pitchFamily="2" charset="2"/>
              <a:buChar char="§"/>
            </a:pPr>
            <a:r>
              <a:rPr lang="en-IN" sz="2300" dirty="0"/>
              <a:t>In </a:t>
            </a:r>
            <a:r>
              <a:rPr lang="en-IN" sz="2300" dirty="0">
                <a:solidFill>
                  <a:srgbClr val="0000FF"/>
                </a:solidFill>
              </a:rPr>
              <a:t>serial transmission one bit follows another</a:t>
            </a:r>
            <a:r>
              <a:rPr lang="en-IN" sz="2300" dirty="0"/>
              <a:t>, so we need </a:t>
            </a:r>
            <a:r>
              <a:rPr lang="en-IN" sz="2300" dirty="0">
                <a:solidFill>
                  <a:srgbClr val="0000FF"/>
                </a:solidFill>
              </a:rPr>
              <a:t>only one communication channel rather than n to transmit data between two communicating devices</a:t>
            </a:r>
          </a:p>
          <a:p>
            <a:pPr marL="265113" indent="-265113" algn="just">
              <a:buFont typeface="Wingdings" panose="05000000000000000000" pitchFamily="2" charset="2"/>
              <a:buChar char="§"/>
            </a:pPr>
            <a:r>
              <a:rPr lang="en-US" sz="2300" dirty="0"/>
              <a:t>Reduces the cost of transmission over </a:t>
            </a:r>
            <a:r>
              <a:rPr lang="en-US" sz="2300" dirty="0">
                <a:solidFill>
                  <a:srgbClr val="0000FF"/>
                </a:solidFill>
              </a:rPr>
              <a:t>parallel by roughly a factor of n</a:t>
            </a:r>
            <a:r>
              <a:rPr lang="en-US" sz="2300" dirty="0"/>
              <a:t>. Serial transmission occurs in one of three ways: </a:t>
            </a:r>
            <a:r>
              <a:rPr lang="en-US" sz="2300" dirty="0">
                <a:solidFill>
                  <a:srgbClr val="0000FF"/>
                </a:solidFill>
              </a:rPr>
              <a:t>asynchronous, synchronous, and isochronous</a:t>
            </a:r>
            <a:r>
              <a:rPr lang="en-US" sz="2300" dirty="0"/>
              <a:t>.</a:t>
            </a:r>
            <a:endParaRPr lang="en-IN" sz="2300" dirty="0"/>
          </a:p>
        </p:txBody>
      </p:sp>
    </p:spTree>
    <p:extLst>
      <p:ext uri="{BB962C8B-B14F-4D97-AF65-F5344CB8AC3E}">
        <p14:creationId xmlns:p14="http://schemas.microsoft.com/office/powerpoint/2010/main" val="1212586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612524" y="696295"/>
            <a:ext cx="10966953" cy="1323439"/>
          </a:xfrm>
          <a:prstGeom prst="rect">
            <a:avLst/>
          </a:prstGeom>
          <a:noFill/>
        </p:spPr>
        <p:txBody>
          <a:bodyPr wrap="square">
            <a:spAutoFit/>
          </a:bodyPr>
          <a:lstStyle/>
          <a:p>
            <a:pPr>
              <a:spcAft>
                <a:spcPts val="600"/>
              </a:spcAft>
            </a:pPr>
            <a:r>
              <a:rPr lang="en-IN" sz="2400" b="1" dirty="0">
                <a:solidFill>
                  <a:srgbClr val="C00000"/>
                </a:solidFill>
              </a:rPr>
              <a:t>Serial Transmission</a:t>
            </a:r>
          </a:p>
          <a:p>
            <a:pPr marL="342900" indent="-342900">
              <a:spcAft>
                <a:spcPts val="600"/>
              </a:spcAft>
              <a:buFont typeface="Symbol" panose="05050102010706020507" pitchFamily="18" charset="2"/>
              <a:buChar char="®"/>
            </a:pPr>
            <a:r>
              <a:rPr lang="en-IN" sz="2300" b="1" dirty="0">
                <a:solidFill>
                  <a:srgbClr val="CC0066"/>
                </a:solidFill>
              </a:rPr>
              <a:t>Asynchronous Transmission</a:t>
            </a:r>
          </a:p>
          <a:p>
            <a:pPr>
              <a:spcAft>
                <a:spcPts val="1200"/>
              </a:spcAft>
            </a:pPr>
            <a:endParaRPr lang="en-IN" sz="2300" b="1" dirty="0">
              <a:solidFill>
                <a:srgbClr val="CC0066"/>
              </a:solidFill>
            </a:endParaRPr>
          </a:p>
        </p:txBody>
      </p:sp>
      <p:pic>
        <p:nvPicPr>
          <p:cNvPr id="22530" name="Picture 2" descr="Data Transmission Method : Asynchronous | Synchronous | Isochronous">
            <a:extLst>
              <a:ext uri="{FF2B5EF4-FFF2-40B4-BE49-F238E27FC236}">
                <a16:creationId xmlns:a16="http://schemas.microsoft.com/office/drawing/2014/main" id="{18F42AF8-5DBC-1E4A-29EE-0247B3C83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596" y="4206618"/>
            <a:ext cx="5263116" cy="2264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A7EBE6-92AB-C552-E0E6-0B93ADB60E10}"/>
              </a:ext>
            </a:extLst>
          </p:cNvPr>
          <p:cNvSpPr txBox="1"/>
          <p:nvPr/>
        </p:nvSpPr>
        <p:spPr>
          <a:xfrm>
            <a:off x="612523" y="1543942"/>
            <a:ext cx="11115189" cy="2970044"/>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150" dirty="0"/>
              <a:t>The </a:t>
            </a:r>
            <a:r>
              <a:rPr lang="en-IN" sz="2150" dirty="0">
                <a:solidFill>
                  <a:srgbClr val="0000FF"/>
                </a:solidFill>
              </a:rPr>
              <a:t>timing of a signal is unimportant</a:t>
            </a:r>
            <a:r>
              <a:rPr lang="en-IN" sz="2150" dirty="0"/>
              <a:t>.</a:t>
            </a:r>
          </a:p>
          <a:p>
            <a:pPr marL="342900" indent="-342900" algn="just">
              <a:spcAft>
                <a:spcPts val="600"/>
              </a:spcAft>
              <a:buFont typeface="Wingdings" panose="05000000000000000000" pitchFamily="2" charset="2"/>
              <a:buChar char="§"/>
            </a:pPr>
            <a:r>
              <a:rPr lang="en-IN" sz="2150" dirty="0"/>
              <a:t>Information is </a:t>
            </a:r>
            <a:r>
              <a:rPr lang="en-IN" sz="2150" dirty="0">
                <a:solidFill>
                  <a:srgbClr val="0000FF"/>
                </a:solidFill>
              </a:rPr>
              <a:t>received and translated by agreed upon patterns</a:t>
            </a:r>
            <a:r>
              <a:rPr lang="en-IN" sz="2150" dirty="0"/>
              <a:t>. As long as those patterns are  followed, the receiving device can retrieve the information without regard to the rhythm in which it is sent.</a:t>
            </a:r>
          </a:p>
          <a:p>
            <a:pPr marL="342900" indent="-342900" algn="just">
              <a:spcAft>
                <a:spcPts val="600"/>
              </a:spcAft>
              <a:buFont typeface="Wingdings" panose="05000000000000000000" pitchFamily="2" charset="2"/>
              <a:buChar char="§"/>
            </a:pPr>
            <a:r>
              <a:rPr lang="en-IN" sz="2150" dirty="0">
                <a:solidFill>
                  <a:srgbClr val="0000FF"/>
                </a:solidFill>
              </a:rPr>
              <a:t>The patterns are based on grouping the bit stream into bytes</a:t>
            </a:r>
            <a:r>
              <a:rPr lang="en-IN" sz="2150" dirty="0"/>
              <a:t>. Each group, </a:t>
            </a:r>
            <a:r>
              <a:rPr lang="en-IN" sz="2150" dirty="0">
                <a:solidFill>
                  <a:srgbClr val="0000FF"/>
                </a:solidFill>
              </a:rPr>
              <a:t>usually 8 bits, is sent along the link as a unit</a:t>
            </a:r>
            <a:endParaRPr lang="en-IN" sz="2150" dirty="0"/>
          </a:p>
          <a:p>
            <a:pPr marL="342900" indent="-342900" algn="just">
              <a:spcAft>
                <a:spcPts val="600"/>
              </a:spcAft>
              <a:buFont typeface="Wingdings" panose="05000000000000000000" pitchFamily="2" charset="2"/>
              <a:buChar char="§"/>
            </a:pPr>
            <a:r>
              <a:rPr lang="en-IN" sz="2150" dirty="0"/>
              <a:t>The </a:t>
            </a:r>
            <a:r>
              <a:rPr lang="en-IN" sz="2150" dirty="0">
                <a:solidFill>
                  <a:srgbClr val="0000FF"/>
                </a:solidFill>
              </a:rPr>
              <a:t>sending system handles each group independently</a:t>
            </a:r>
            <a:r>
              <a:rPr lang="en-IN" sz="2150" dirty="0"/>
              <a:t>, relaying it to the link whenever ready, without regard to a timer.</a:t>
            </a:r>
          </a:p>
        </p:txBody>
      </p:sp>
      <p:sp>
        <p:nvSpPr>
          <p:cNvPr id="7" name="TextBox 6">
            <a:extLst>
              <a:ext uri="{FF2B5EF4-FFF2-40B4-BE49-F238E27FC236}">
                <a16:creationId xmlns:a16="http://schemas.microsoft.com/office/drawing/2014/main" id="{2A979A48-E96E-B966-FA2E-625871DB8810}"/>
              </a:ext>
            </a:extLst>
          </p:cNvPr>
          <p:cNvSpPr txBox="1"/>
          <p:nvPr/>
        </p:nvSpPr>
        <p:spPr>
          <a:xfrm>
            <a:off x="612522" y="4454170"/>
            <a:ext cx="5852075" cy="2123658"/>
          </a:xfrm>
          <a:prstGeom prst="rect">
            <a:avLst/>
          </a:prstGeom>
          <a:noFill/>
        </p:spPr>
        <p:txBody>
          <a:bodyPr wrap="square">
            <a:spAutoFit/>
          </a:bodyPr>
          <a:lstStyle/>
          <a:p>
            <a:pPr marL="342900" indent="-342900" algn="just">
              <a:buFont typeface="Wingdings" panose="05000000000000000000" pitchFamily="2" charset="2"/>
              <a:buChar char="§"/>
            </a:pPr>
            <a:r>
              <a:rPr lang="en-IN" sz="2200" dirty="0"/>
              <a:t>Without </a:t>
            </a:r>
            <a:r>
              <a:rPr lang="en-IN" sz="2200" dirty="0">
                <a:solidFill>
                  <a:srgbClr val="0000FF"/>
                </a:solidFill>
              </a:rPr>
              <a:t>synchronization, the receiver cannot use timing to predict when the next group will arrive</a:t>
            </a:r>
          </a:p>
          <a:p>
            <a:pPr marL="342900" indent="-342900" algn="just">
              <a:buFont typeface="Wingdings" panose="05000000000000000000" pitchFamily="2" charset="2"/>
              <a:buChar char="§"/>
            </a:pPr>
            <a:r>
              <a:rPr lang="en-IN" sz="2200" dirty="0"/>
              <a:t>To </a:t>
            </a:r>
            <a:r>
              <a:rPr lang="en-IN" sz="2200" dirty="0">
                <a:solidFill>
                  <a:srgbClr val="0000FF"/>
                </a:solidFill>
              </a:rPr>
              <a:t>alert the receiver to the arrival of a new group</a:t>
            </a:r>
            <a:r>
              <a:rPr lang="en-IN" sz="2200" dirty="0"/>
              <a:t>, therefore, an extra bit is added to the beginning of each byte.</a:t>
            </a:r>
          </a:p>
        </p:txBody>
      </p:sp>
    </p:spTree>
    <p:extLst>
      <p:ext uri="{BB962C8B-B14F-4D97-AF65-F5344CB8AC3E}">
        <p14:creationId xmlns:p14="http://schemas.microsoft.com/office/powerpoint/2010/main" val="33217155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a:xfrm>
            <a:off x="838199" y="132646"/>
            <a:ext cx="10660381" cy="618581"/>
          </a:xfrm>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624886" y="619541"/>
            <a:ext cx="10966953" cy="815608"/>
          </a:xfrm>
          <a:prstGeom prst="rect">
            <a:avLst/>
          </a:prstGeom>
          <a:noFill/>
        </p:spPr>
        <p:txBody>
          <a:bodyPr wrap="square">
            <a:spAutoFit/>
          </a:bodyPr>
          <a:lstStyle/>
          <a:p>
            <a:r>
              <a:rPr lang="en-IN" sz="2400" b="1" dirty="0">
                <a:solidFill>
                  <a:srgbClr val="C00000"/>
                </a:solidFill>
              </a:rPr>
              <a:t>Serial Transmission</a:t>
            </a:r>
          </a:p>
          <a:p>
            <a:pPr marL="342900" indent="-342900">
              <a:spcAft>
                <a:spcPts val="1200"/>
              </a:spcAft>
              <a:buFont typeface="Symbol" panose="05050102010706020507" pitchFamily="18" charset="2"/>
              <a:buChar char="®"/>
            </a:pPr>
            <a:r>
              <a:rPr lang="en-IN" sz="2200" b="1" dirty="0">
                <a:solidFill>
                  <a:srgbClr val="CC0066"/>
                </a:solidFill>
              </a:rPr>
              <a:t>Asynchronous Transmission</a:t>
            </a:r>
          </a:p>
        </p:txBody>
      </p:sp>
      <p:sp>
        <p:nvSpPr>
          <p:cNvPr id="4" name="TextBox 3">
            <a:extLst>
              <a:ext uri="{FF2B5EF4-FFF2-40B4-BE49-F238E27FC236}">
                <a16:creationId xmlns:a16="http://schemas.microsoft.com/office/drawing/2014/main" id="{F5A7EBE6-92AB-C552-E0E6-0B93ADB60E10}"/>
              </a:ext>
            </a:extLst>
          </p:cNvPr>
          <p:cNvSpPr txBox="1"/>
          <p:nvPr/>
        </p:nvSpPr>
        <p:spPr>
          <a:xfrm>
            <a:off x="600161" y="1321874"/>
            <a:ext cx="11136456" cy="5216813"/>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t>This bit, </a:t>
            </a:r>
            <a:r>
              <a:rPr lang="en-IN" sz="2200" dirty="0">
                <a:solidFill>
                  <a:srgbClr val="0000FF"/>
                </a:solidFill>
              </a:rPr>
              <a:t>usually a 0, is called the start bit</a:t>
            </a:r>
            <a:r>
              <a:rPr lang="en-IN" sz="2200" dirty="0"/>
              <a:t>. To let the receiver know that the byte is finished, 1 or more additional bits are appended to the end of the byte. </a:t>
            </a:r>
            <a:r>
              <a:rPr lang="en-IN" sz="2200" dirty="0">
                <a:solidFill>
                  <a:srgbClr val="0000FF"/>
                </a:solidFill>
              </a:rPr>
              <a:t>These bits, usually 1s</a:t>
            </a:r>
            <a:r>
              <a:rPr lang="en-IN" sz="2200" dirty="0"/>
              <a:t>, </a:t>
            </a:r>
            <a:r>
              <a:rPr lang="en-IN" sz="2200" dirty="0">
                <a:solidFill>
                  <a:srgbClr val="0000FF"/>
                </a:solidFill>
              </a:rPr>
              <a:t>are called stop bits</a:t>
            </a:r>
            <a:r>
              <a:rPr lang="en-IN" sz="2200" dirty="0"/>
              <a:t>.</a:t>
            </a:r>
          </a:p>
          <a:p>
            <a:pPr marL="342900" indent="-342900" algn="just">
              <a:spcAft>
                <a:spcPts val="600"/>
              </a:spcAft>
              <a:buFont typeface="Wingdings" panose="05000000000000000000" pitchFamily="2" charset="2"/>
              <a:buChar char="§"/>
            </a:pPr>
            <a:r>
              <a:rPr lang="en-IN" sz="2200" dirty="0"/>
              <a:t>By this method, </a:t>
            </a:r>
            <a:r>
              <a:rPr lang="en-IN" sz="2200" dirty="0">
                <a:solidFill>
                  <a:srgbClr val="0000FF"/>
                </a:solidFill>
              </a:rPr>
              <a:t>each byte is increased in size to at least 10 bits, of which 8 bits is information and 2 bits or more are signals to the receiver</a:t>
            </a:r>
            <a:r>
              <a:rPr lang="en-IN" sz="2200" dirty="0"/>
              <a:t>.</a:t>
            </a:r>
          </a:p>
          <a:p>
            <a:pPr marL="342900" indent="-342900" algn="just">
              <a:spcAft>
                <a:spcPts val="600"/>
              </a:spcAft>
              <a:buFont typeface="Wingdings" panose="05000000000000000000" pitchFamily="2" charset="2"/>
              <a:buChar char="§"/>
            </a:pPr>
            <a:r>
              <a:rPr lang="en-IN" sz="2200" dirty="0"/>
              <a:t>In addition, </a:t>
            </a:r>
            <a:r>
              <a:rPr lang="en-IN" sz="2200" dirty="0">
                <a:solidFill>
                  <a:srgbClr val="0000FF"/>
                </a:solidFill>
              </a:rPr>
              <a:t>the transmission of each byte may then be followed by a gap of varying duration.</a:t>
            </a:r>
            <a:r>
              <a:rPr lang="en-IN" sz="2200" dirty="0"/>
              <a:t> This gap can be represented either by an idle channel or by a stream of additional stop bits.</a:t>
            </a:r>
          </a:p>
          <a:p>
            <a:pPr marL="342900" indent="-342900" algn="just">
              <a:spcAft>
                <a:spcPts val="600"/>
              </a:spcAft>
              <a:buFont typeface="Wingdings" panose="05000000000000000000" pitchFamily="2" charset="2"/>
              <a:buChar char="§"/>
            </a:pPr>
            <a:r>
              <a:rPr lang="en-IN" sz="2200" dirty="0"/>
              <a:t>This </a:t>
            </a:r>
            <a:r>
              <a:rPr lang="en-IN" sz="2200" dirty="0">
                <a:solidFill>
                  <a:srgbClr val="0000FF"/>
                </a:solidFill>
              </a:rPr>
              <a:t>mechanism is called asynchronous because, at the byte level, the sender and receiver do not have to be synchronized. But within each byte, the receiver must still be synchronized with the incoming bit stream.</a:t>
            </a:r>
          </a:p>
          <a:p>
            <a:pPr marL="342900" indent="-342900" algn="just">
              <a:spcAft>
                <a:spcPts val="600"/>
              </a:spcAft>
              <a:buFont typeface="Wingdings" panose="05000000000000000000" pitchFamily="2" charset="2"/>
              <a:buChar char="§"/>
            </a:pPr>
            <a:r>
              <a:rPr lang="en-IN" sz="2200" dirty="0"/>
              <a:t>When </a:t>
            </a:r>
            <a:r>
              <a:rPr lang="en-IN" sz="2200" dirty="0">
                <a:solidFill>
                  <a:srgbClr val="0000FF"/>
                </a:solidFill>
              </a:rPr>
              <a:t>the receiver detects a start bit, it sets a timer and begins counting bits as they come in. After n bits, the receiver looks for a stop bit. As soon as it detects the stop bit, it waits until it detects the next start bit.</a:t>
            </a:r>
          </a:p>
          <a:p>
            <a:pPr marL="342900" indent="-342900" algn="just">
              <a:spcAft>
                <a:spcPts val="600"/>
              </a:spcAft>
              <a:buFont typeface="Wingdings" panose="05000000000000000000" pitchFamily="2" charset="2"/>
              <a:buChar char="§"/>
            </a:pPr>
            <a:r>
              <a:rPr lang="en-IN" sz="2200" dirty="0"/>
              <a:t>It is used in </a:t>
            </a:r>
            <a:r>
              <a:rPr lang="en-IN" sz="2200" dirty="0">
                <a:solidFill>
                  <a:srgbClr val="0000FF"/>
                </a:solidFill>
              </a:rPr>
              <a:t>slow speed communication system</a:t>
            </a:r>
            <a:r>
              <a:rPr lang="en-IN" sz="2200" dirty="0"/>
              <a:t>.</a:t>
            </a:r>
          </a:p>
        </p:txBody>
      </p:sp>
    </p:spTree>
    <p:extLst>
      <p:ext uri="{BB962C8B-B14F-4D97-AF65-F5344CB8AC3E}">
        <p14:creationId xmlns:p14="http://schemas.microsoft.com/office/powerpoint/2010/main" val="2502855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612524" y="664396"/>
            <a:ext cx="10966953" cy="892552"/>
          </a:xfrm>
          <a:prstGeom prst="rect">
            <a:avLst/>
          </a:prstGeom>
          <a:noFill/>
        </p:spPr>
        <p:txBody>
          <a:bodyPr wrap="square">
            <a:spAutoFit/>
          </a:bodyPr>
          <a:lstStyle/>
          <a:p>
            <a:pPr>
              <a:spcAft>
                <a:spcPts val="600"/>
              </a:spcAft>
            </a:pPr>
            <a:r>
              <a:rPr lang="en-IN" sz="2400" b="1" dirty="0">
                <a:solidFill>
                  <a:srgbClr val="C00000"/>
                </a:solidFill>
              </a:rPr>
              <a:t>Serial Transmission</a:t>
            </a:r>
          </a:p>
          <a:p>
            <a:r>
              <a:rPr lang="en-IN" sz="2300" b="1" dirty="0">
                <a:solidFill>
                  <a:srgbClr val="CC0066"/>
                </a:solidFill>
              </a:rPr>
              <a:t>Synchronous Transmission</a:t>
            </a:r>
          </a:p>
        </p:txBody>
      </p:sp>
      <p:sp>
        <p:nvSpPr>
          <p:cNvPr id="4" name="TextBox 3">
            <a:extLst>
              <a:ext uri="{FF2B5EF4-FFF2-40B4-BE49-F238E27FC236}">
                <a16:creationId xmlns:a16="http://schemas.microsoft.com/office/drawing/2014/main" id="{F5A7EBE6-92AB-C552-E0E6-0B93ADB60E10}"/>
              </a:ext>
            </a:extLst>
          </p:cNvPr>
          <p:cNvSpPr txBox="1"/>
          <p:nvPr/>
        </p:nvSpPr>
        <p:spPr>
          <a:xfrm>
            <a:off x="591256" y="1550925"/>
            <a:ext cx="11136456" cy="3654847"/>
          </a:xfrm>
          <a:prstGeom prst="rect">
            <a:avLst/>
          </a:prstGeom>
          <a:noFill/>
        </p:spPr>
        <p:txBody>
          <a:bodyPr wrap="square">
            <a:spAutoFit/>
          </a:bodyPr>
          <a:lstStyle/>
          <a:p>
            <a:pPr marL="342900" indent="-342900" algn="just">
              <a:spcAft>
                <a:spcPts val="300"/>
              </a:spcAft>
              <a:buFont typeface="Wingdings" panose="05000000000000000000" pitchFamily="2" charset="2"/>
              <a:buChar char="§"/>
            </a:pPr>
            <a:r>
              <a:rPr lang="en-US" sz="2150" dirty="0"/>
              <a:t>In </a:t>
            </a:r>
            <a:r>
              <a:rPr lang="en-US" sz="2150" dirty="0">
                <a:solidFill>
                  <a:srgbClr val="0000FF"/>
                </a:solidFill>
              </a:rPr>
              <a:t>synchronous transmission</a:t>
            </a:r>
            <a:r>
              <a:rPr lang="en-US" sz="2150" dirty="0"/>
              <a:t>, the </a:t>
            </a:r>
            <a:r>
              <a:rPr lang="en-US" sz="2150" dirty="0">
                <a:solidFill>
                  <a:srgbClr val="0000FF"/>
                </a:solidFill>
              </a:rPr>
              <a:t>bit stream is combined into longer “frames”,</a:t>
            </a:r>
            <a:r>
              <a:rPr lang="en-US" sz="2150" dirty="0"/>
              <a:t> which may contain multiple bytes.</a:t>
            </a:r>
          </a:p>
          <a:p>
            <a:pPr marL="342900" indent="-342900" algn="just">
              <a:spcAft>
                <a:spcPts val="300"/>
              </a:spcAft>
              <a:buFont typeface="Wingdings" panose="05000000000000000000" pitchFamily="2" charset="2"/>
              <a:buChar char="§"/>
            </a:pPr>
            <a:r>
              <a:rPr lang="en-US" sz="2150" dirty="0"/>
              <a:t>Each byte, however, is introduced onto </a:t>
            </a:r>
            <a:r>
              <a:rPr lang="en-US" sz="2150" dirty="0">
                <a:solidFill>
                  <a:srgbClr val="0000FF"/>
                </a:solidFill>
              </a:rPr>
              <a:t>the transmission link without a gap between it and the next one</a:t>
            </a:r>
          </a:p>
          <a:p>
            <a:pPr marL="342900" indent="-342900" algn="just">
              <a:spcAft>
                <a:spcPts val="300"/>
              </a:spcAft>
              <a:buFont typeface="Wingdings" panose="05000000000000000000" pitchFamily="2" charset="2"/>
              <a:buChar char="§"/>
            </a:pPr>
            <a:r>
              <a:rPr lang="en-US" sz="2150" dirty="0"/>
              <a:t>If the </a:t>
            </a:r>
            <a:r>
              <a:rPr lang="en-US" sz="2150" dirty="0">
                <a:solidFill>
                  <a:srgbClr val="0000FF"/>
                </a:solidFill>
              </a:rPr>
              <a:t>sender wishes to send data in separate bursts, the gaps between bursts must be filled with a special sequence of 0s and 1s that means idle</a:t>
            </a:r>
            <a:r>
              <a:rPr lang="en-US" sz="2150" dirty="0"/>
              <a:t>. The receiver counts the bits as they arrive and groups them in 8-bit units.</a:t>
            </a:r>
          </a:p>
          <a:p>
            <a:pPr marL="342900" indent="-342900" algn="just">
              <a:buFont typeface="Wingdings" panose="05000000000000000000" pitchFamily="2" charset="2"/>
              <a:buChar char="§"/>
            </a:pPr>
            <a:r>
              <a:rPr lang="en-IN" sz="2150" dirty="0"/>
              <a:t>Without </a:t>
            </a:r>
            <a:r>
              <a:rPr lang="en-IN" sz="2150" dirty="0">
                <a:solidFill>
                  <a:srgbClr val="0000FF"/>
                </a:solidFill>
              </a:rPr>
              <a:t>gaps and start and stop bits, there is no built-in mechanism to help the receiving device adjust its bit synchronization midstream</a:t>
            </a:r>
          </a:p>
          <a:p>
            <a:pPr marL="342900" indent="-342900" algn="just">
              <a:spcAft>
                <a:spcPts val="300"/>
              </a:spcAft>
              <a:buFont typeface="Wingdings" panose="05000000000000000000" pitchFamily="2" charset="2"/>
              <a:buChar char="§"/>
            </a:pPr>
            <a:endParaRPr lang="en-IN" sz="2200" dirty="0"/>
          </a:p>
        </p:txBody>
      </p:sp>
      <p:sp>
        <p:nvSpPr>
          <p:cNvPr id="8" name="TextBox 7">
            <a:extLst>
              <a:ext uri="{FF2B5EF4-FFF2-40B4-BE49-F238E27FC236}">
                <a16:creationId xmlns:a16="http://schemas.microsoft.com/office/drawing/2014/main" id="{63543C78-5DC7-D77A-3B56-2F90C5B01D69}"/>
              </a:ext>
            </a:extLst>
          </p:cNvPr>
          <p:cNvSpPr txBox="1"/>
          <p:nvPr/>
        </p:nvSpPr>
        <p:spPr>
          <a:xfrm>
            <a:off x="577705" y="4727706"/>
            <a:ext cx="5404878" cy="1708160"/>
          </a:xfrm>
          <a:prstGeom prst="rect">
            <a:avLst/>
          </a:prstGeom>
          <a:noFill/>
        </p:spPr>
        <p:txBody>
          <a:bodyPr wrap="square">
            <a:spAutoFit/>
          </a:bodyPr>
          <a:lstStyle/>
          <a:p>
            <a:pPr marL="342900" indent="-342900" algn="just">
              <a:buFont typeface="Wingdings" panose="05000000000000000000" pitchFamily="2" charset="2"/>
              <a:buChar char="§"/>
            </a:pPr>
            <a:r>
              <a:rPr lang="en-US" sz="2100" dirty="0"/>
              <a:t>Timing becomes very important, therefore, because the accuracy of the received information is completely dependent on the ability of the receiving device to keep an accurate count of the bits as they come in.</a:t>
            </a:r>
            <a:endParaRPr lang="en-IN" sz="2100" dirty="0"/>
          </a:p>
        </p:txBody>
      </p:sp>
      <p:pic>
        <p:nvPicPr>
          <p:cNvPr id="6" name="Picture 5" descr="A yellow rectangular object with a pink arrow&#10;&#10;Description automatically generated">
            <a:extLst>
              <a:ext uri="{FF2B5EF4-FFF2-40B4-BE49-F238E27FC236}">
                <a16:creationId xmlns:a16="http://schemas.microsoft.com/office/drawing/2014/main" id="{7230DC5C-D69E-F3E7-8AB3-92BB5871B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5866" y="4727706"/>
            <a:ext cx="5404878" cy="1481873"/>
          </a:xfrm>
          <a:prstGeom prst="rect">
            <a:avLst/>
          </a:prstGeom>
        </p:spPr>
      </p:pic>
    </p:spTree>
    <p:extLst>
      <p:ext uri="{BB962C8B-B14F-4D97-AF65-F5344CB8AC3E}">
        <p14:creationId xmlns:p14="http://schemas.microsoft.com/office/powerpoint/2010/main" val="33680400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a:xfrm>
            <a:off x="838199" y="135217"/>
            <a:ext cx="10660381" cy="618581"/>
          </a:xfrm>
        </p:spPr>
        <p:txBody>
          <a:bodyPr/>
          <a:lstStyle/>
          <a:p>
            <a:r>
              <a:rPr lang="en-IN" dirty="0"/>
              <a:t>Introduction (Contd.)</a:t>
            </a:r>
          </a:p>
        </p:txBody>
      </p:sp>
      <p:graphicFrame>
        <p:nvGraphicFramePr>
          <p:cNvPr id="3" name="Table 2">
            <a:extLst>
              <a:ext uri="{FF2B5EF4-FFF2-40B4-BE49-F238E27FC236}">
                <a16:creationId xmlns:a16="http://schemas.microsoft.com/office/drawing/2014/main" id="{730F211C-7A50-9EE6-44A0-6A3D68AA2607}"/>
              </a:ext>
            </a:extLst>
          </p:cNvPr>
          <p:cNvGraphicFramePr>
            <a:graphicFrameLocks noGrp="1"/>
          </p:cNvGraphicFramePr>
          <p:nvPr>
            <p:extLst>
              <p:ext uri="{D42A27DB-BD31-4B8C-83A1-F6EECF244321}">
                <p14:modId xmlns:p14="http://schemas.microsoft.com/office/powerpoint/2010/main" val="2274874530"/>
              </p:ext>
            </p:extLst>
          </p:nvPr>
        </p:nvGraphicFramePr>
        <p:xfrm>
          <a:off x="671830" y="753798"/>
          <a:ext cx="10826750" cy="5650782"/>
        </p:xfrm>
        <a:graphic>
          <a:graphicData uri="http://schemas.openxmlformats.org/drawingml/2006/table">
            <a:tbl>
              <a:tblPr/>
              <a:tblGrid>
                <a:gridCol w="801699">
                  <a:extLst>
                    <a:ext uri="{9D8B030D-6E8A-4147-A177-3AD203B41FA5}">
                      <a16:colId xmlns:a16="http://schemas.microsoft.com/office/drawing/2014/main" val="1211807458"/>
                    </a:ext>
                  </a:extLst>
                </a:gridCol>
                <a:gridCol w="4672758">
                  <a:extLst>
                    <a:ext uri="{9D8B030D-6E8A-4147-A177-3AD203B41FA5}">
                      <a16:colId xmlns:a16="http://schemas.microsoft.com/office/drawing/2014/main" val="1324031280"/>
                    </a:ext>
                  </a:extLst>
                </a:gridCol>
                <a:gridCol w="5352293">
                  <a:extLst>
                    <a:ext uri="{9D8B030D-6E8A-4147-A177-3AD203B41FA5}">
                      <a16:colId xmlns:a16="http://schemas.microsoft.com/office/drawing/2014/main" val="2758300551"/>
                    </a:ext>
                  </a:extLst>
                </a:gridCol>
              </a:tblGrid>
              <a:tr h="210194">
                <a:tc>
                  <a:txBody>
                    <a:bodyPr/>
                    <a:lstStyle/>
                    <a:p>
                      <a:pPr algn="ctr" fontAlgn="base"/>
                      <a:r>
                        <a:rPr lang="en-IN" sz="2000" b="1" dirty="0">
                          <a:solidFill>
                            <a:srgbClr val="0000FF"/>
                          </a:solidFill>
                          <a:effectLst/>
                        </a:rPr>
                        <a:t>S. No.</a:t>
                      </a:r>
                    </a:p>
                  </a:txBody>
                  <a:tcPr marL="23529" marR="23529" marT="39215" marB="39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base"/>
                      <a:r>
                        <a:rPr lang="en-IN" sz="2000" b="1" dirty="0">
                          <a:solidFill>
                            <a:srgbClr val="0000FF"/>
                          </a:solidFill>
                          <a:effectLst/>
                        </a:rPr>
                        <a:t>Asynchronous Transmission</a:t>
                      </a:r>
                    </a:p>
                  </a:txBody>
                  <a:tcPr marL="39215" marR="39215" marT="39215" marB="39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base"/>
                      <a:r>
                        <a:rPr lang="en-IN" sz="2000" b="1" dirty="0">
                          <a:solidFill>
                            <a:srgbClr val="0000FF"/>
                          </a:solidFill>
                          <a:effectLst/>
                        </a:rPr>
                        <a:t>Synchronous Transmission</a:t>
                      </a:r>
                    </a:p>
                  </a:txBody>
                  <a:tcPr marL="39215" marR="39215" marT="39215" marB="39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815407487"/>
                  </a:ext>
                </a:extLst>
              </a:tr>
              <a:tr h="345095">
                <a:tc>
                  <a:txBody>
                    <a:bodyPr/>
                    <a:lstStyle/>
                    <a:p>
                      <a:pPr marL="0" indent="0" algn="ctr" fontAlgn="base">
                        <a:buFont typeface="+mj-lt"/>
                        <a:buNone/>
                      </a:pPr>
                      <a:r>
                        <a:rPr lang="en-IN" sz="1800" b="1" dirty="0">
                          <a:effectLst/>
                        </a:rPr>
                        <a:t>1</a:t>
                      </a:r>
                    </a:p>
                  </a:txBody>
                  <a:tcPr marL="23529" marR="23529" marT="26733" marB="26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dirty="0">
                          <a:effectLst/>
                        </a:rPr>
                        <a:t>In </a:t>
                      </a:r>
                      <a:r>
                        <a:rPr lang="en-US" sz="1800" b="0" u="none" dirty="0">
                          <a:effectLst/>
                        </a:rPr>
                        <a:t>Asynchronous transmission</a:t>
                      </a:r>
                      <a:r>
                        <a:rPr lang="en-US" sz="1800" b="0" dirty="0">
                          <a:effectLst/>
                        </a:rPr>
                        <a:t>, data is sent in form of bytes or characters.</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dirty="0">
                          <a:effectLst/>
                        </a:rPr>
                        <a:t>In </a:t>
                      </a:r>
                      <a:r>
                        <a:rPr lang="en-US" sz="1800" b="0" u="none" dirty="0">
                          <a:effectLst/>
                        </a:rPr>
                        <a:t>Synchronous transmission</a:t>
                      </a:r>
                      <a:r>
                        <a:rPr lang="en-US" sz="1800" b="0" dirty="0">
                          <a:effectLst/>
                        </a:rPr>
                        <a:t>, data is sent in form of blocks or frames.  </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72449430"/>
                  </a:ext>
                </a:extLst>
              </a:tr>
              <a:tr h="293213">
                <a:tc>
                  <a:txBody>
                    <a:bodyPr/>
                    <a:lstStyle/>
                    <a:p>
                      <a:pPr marL="0" indent="0" algn="ctr" fontAlgn="base">
                        <a:buFont typeface="+mj-lt"/>
                        <a:buNone/>
                      </a:pPr>
                      <a:r>
                        <a:rPr lang="en-IN" sz="1800" b="1" dirty="0">
                          <a:effectLst/>
                        </a:rPr>
                        <a:t>2</a:t>
                      </a:r>
                    </a:p>
                  </a:txBody>
                  <a:tcPr marL="23529" marR="23529" marT="26733" marB="26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IN" sz="1800" b="0" dirty="0">
                          <a:effectLst/>
                        </a:rPr>
                        <a:t>Asynchronous transmission is slow.</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IN" sz="1800" b="0" dirty="0">
                          <a:effectLst/>
                        </a:rPr>
                        <a:t>Synchronous transmission is fast. </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88381235"/>
                  </a:ext>
                </a:extLst>
              </a:tr>
              <a:tr h="345095">
                <a:tc>
                  <a:txBody>
                    <a:bodyPr/>
                    <a:lstStyle/>
                    <a:p>
                      <a:pPr marL="0" indent="0" algn="ctr" fontAlgn="base">
                        <a:buFont typeface="+mj-lt"/>
                        <a:buNone/>
                      </a:pPr>
                      <a:r>
                        <a:rPr lang="en-IN" sz="1800" b="1" dirty="0">
                          <a:effectLst/>
                        </a:rPr>
                        <a:t>3</a:t>
                      </a:r>
                    </a:p>
                  </a:txBody>
                  <a:tcPr marL="23529" marR="23529" marT="26733" marB="26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dirty="0">
                          <a:effectLst/>
                        </a:rPr>
                        <a:t>In Asynchronous transmission, the time interval of transmission is not constant, it is random.</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dirty="0">
                          <a:effectLst/>
                        </a:rPr>
                        <a:t>In Synchronous transmission, the time interval of transmission is constant. </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0491020"/>
                  </a:ext>
                </a:extLst>
              </a:tr>
              <a:tr h="345095">
                <a:tc>
                  <a:txBody>
                    <a:bodyPr/>
                    <a:lstStyle/>
                    <a:p>
                      <a:pPr marL="0" indent="0" algn="ctr" fontAlgn="base">
                        <a:buFont typeface="+mj-lt"/>
                        <a:buNone/>
                      </a:pPr>
                      <a:r>
                        <a:rPr lang="en-IN" sz="1800" b="1" dirty="0">
                          <a:effectLst/>
                        </a:rPr>
                        <a:t>4</a:t>
                      </a:r>
                    </a:p>
                  </a:txBody>
                  <a:tcPr marL="23529" marR="23529" marT="26733" marB="26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dirty="0">
                          <a:effectLst/>
                        </a:rPr>
                        <a:t>In Asynchronous transmission, there is a gap present between data.</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dirty="0">
                          <a:effectLst/>
                        </a:rPr>
                        <a:t>In Synchronous transmission, there is no gap present between data. </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1956947"/>
                  </a:ext>
                </a:extLst>
              </a:tr>
              <a:tr h="345095">
                <a:tc>
                  <a:txBody>
                    <a:bodyPr/>
                    <a:lstStyle/>
                    <a:p>
                      <a:pPr marL="0" indent="0" algn="ctr" fontAlgn="base">
                        <a:buFont typeface="+mj-lt"/>
                        <a:buNone/>
                      </a:pPr>
                      <a:r>
                        <a:rPr lang="en-IN" sz="1800" b="1" dirty="0">
                          <a:effectLst/>
                        </a:rPr>
                        <a:t>5</a:t>
                      </a:r>
                    </a:p>
                  </a:txBody>
                  <a:tcPr marL="23529" marR="23529" marT="26733" marB="26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dirty="0">
                          <a:effectLst/>
                        </a:rPr>
                        <a:t>While in Asynchronous transmission, the transmission line remains empty during a gap in character transmission.</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a:effectLst/>
                        </a:rPr>
                        <a:t>Efficient use of transmission lines is done in synchronous transmission. </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12915619"/>
                  </a:ext>
                </a:extLst>
              </a:tr>
              <a:tr h="345095">
                <a:tc>
                  <a:txBody>
                    <a:bodyPr/>
                    <a:lstStyle/>
                    <a:p>
                      <a:pPr marL="0" indent="0" algn="ctr" fontAlgn="base">
                        <a:buFont typeface="+mj-lt"/>
                        <a:buNone/>
                      </a:pPr>
                      <a:r>
                        <a:rPr lang="en-IN" sz="1800" b="1" dirty="0">
                          <a:effectLst/>
                        </a:rPr>
                        <a:t>6</a:t>
                      </a:r>
                    </a:p>
                  </a:txBody>
                  <a:tcPr marL="23529" marR="23529" marT="26733" marB="26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dirty="0">
                          <a:effectLst/>
                        </a:rPr>
                        <a:t>The start and stop bits are used in transmitting data that imposes extra overhead.</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a:effectLst/>
                        </a:rPr>
                        <a:t>The start and stop bits are not used in transmitting data.</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44361985"/>
                  </a:ext>
                </a:extLst>
              </a:tr>
              <a:tr h="345095">
                <a:tc>
                  <a:txBody>
                    <a:bodyPr/>
                    <a:lstStyle/>
                    <a:p>
                      <a:pPr marL="0" indent="0" algn="ctr" fontAlgn="base">
                        <a:buFont typeface="+mj-lt"/>
                        <a:buNone/>
                      </a:pPr>
                      <a:r>
                        <a:rPr lang="en-IN" sz="1800" b="1" dirty="0">
                          <a:effectLst/>
                        </a:rPr>
                        <a:t>7</a:t>
                      </a:r>
                    </a:p>
                  </a:txBody>
                  <a:tcPr marL="23529" marR="23529" marT="26733" marB="26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dirty="0">
                          <a:effectLst/>
                        </a:rPr>
                        <a:t>High latency due to processing time and waiting for data to become available.</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a:effectLst/>
                        </a:rPr>
                        <a:t>Low latency due to real-time communication.</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98166824"/>
                  </a:ext>
                </a:extLst>
              </a:tr>
              <a:tr h="345095">
                <a:tc>
                  <a:txBody>
                    <a:bodyPr/>
                    <a:lstStyle/>
                    <a:p>
                      <a:pPr marL="0" indent="0" algn="ctr" fontAlgn="base">
                        <a:buFont typeface="+mj-lt"/>
                        <a:buNone/>
                      </a:pPr>
                      <a:r>
                        <a:rPr lang="en-IN" sz="1800" b="1" dirty="0">
                          <a:effectLst/>
                        </a:rPr>
                        <a:t>8</a:t>
                      </a:r>
                    </a:p>
                  </a:txBody>
                  <a:tcPr marL="23529" marR="23529" marT="26733" marB="26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IN" sz="1800" b="0" dirty="0">
                          <a:effectLst/>
                        </a:rPr>
                        <a:t>Examples: Email, File transfer, Online forms.</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just" fontAlgn="ctr"/>
                      <a:r>
                        <a:rPr lang="en-US" sz="1800" b="0" dirty="0">
                          <a:effectLst/>
                        </a:rPr>
                        <a:t>Examples: Telephonic conversations, Video conferencing, Online gaming.</a:t>
                      </a:r>
                    </a:p>
                  </a:txBody>
                  <a:tcPr marL="39215" marR="39215" marT="54902" marB="54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77505840"/>
                  </a:ext>
                </a:extLst>
              </a:tr>
            </a:tbl>
          </a:graphicData>
        </a:graphic>
      </p:graphicFrame>
    </p:spTree>
    <p:extLst>
      <p:ext uri="{BB962C8B-B14F-4D97-AF65-F5344CB8AC3E}">
        <p14:creationId xmlns:p14="http://schemas.microsoft.com/office/powerpoint/2010/main" val="637713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 (Contd.)</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93420" y="856176"/>
            <a:ext cx="10805160" cy="5587156"/>
          </a:xfrm>
        </p:spPr>
        <p:txBody>
          <a:bodyPr>
            <a:normAutofit lnSpcReduction="10000"/>
          </a:bodyPr>
          <a:lstStyle/>
          <a:p>
            <a:pPr marL="0" indent="0" algn="just" fontAlgn="base">
              <a:lnSpc>
                <a:spcPct val="100000"/>
              </a:lnSpc>
              <a:spcBef>
                <a:spcPts val="0"/>
              </a:spcBef>
              <a:spcAft>
                <a:spcPts val="1200"/>
              </a:spcAft>
              <a:buNone/>
            </a:pPr>
            <a:r>
              <a:rPr lang="en-US" b="1" dirty="0">
                <a:solidFill>
                  <a:srgbClr val="C00000"/>
                </a:solidFill>
              </a:rPr>
              <a:t>Client-Server Programming</a:t>
            </a:r>
            <a:endParaRPr lang="en-US" b="1" i="0" u="none" strike="noStrike" dirty="0">
              <a:solidFill>
                <a:srgbClr val="C00000"/>
              </a:solidFill>
              <a:effectLst/>
            </a:endParaRPr>
          </a:p>
          <a:p>
            <a:pPr algn="just" fontAlgn="base">
              <a:lnSpc>
                <a:spcPct val="100000"/>
              </a:lnSpc>
              <a:spcBef>
                <a:spcPts val="0"/>
              </a:spcBef>
              <a:spcAft>
                <a:spcPts val="1200"/>
              </a:spcAft>
              <a:buFont typeface="Wingdings" panose="05000000000000000000" pitchFamily="2" charset="2"/>
              <a:buChar char="§"/>
            </a:pPr>
            <a:r>
              <a:rPr lang="en-US" sz="2300" dirty="0"/>
              <a:t>A Client-server programming is a paradigm used in networked applications </a:t>
            </a:r>
            <a:r>
              <a:rPr lang="en-US" sz="2300" dirty="0">
                <a:solidFill>
                  <a:srgbClr val="0000FF"/>
                </a:solidFill>
              </a:rPr>
              <a:t>where client devices request services or resources from server devices.</a:t>
            </a:r>
          </a:p>
          <a:p>
            <a:pPr marL="638175" indent="-457200" algn="just" fontAlgn="base">
              <a:lnSpc>
                <a:spcPct val="100000"/>
              </a:lnSpc>
              <a:spcBef>
                <a:spcPts val="0"/>
              </a:spcBef>
              <a:spcAft>
                <a:spcPts val="1200"/>
              </a:spcAft>
              <a:buAutoNum type="arabicPeriod"/>
            </a:pPr>
            <a:r>
              <a:rPr lang="en-US" sz="2200" dirty="0"/>
              <a:t>A </a:t>
            </a:r>
            <a:r>
              <a:rPr lang="en-US" sz="2200" dirty="0">
                <a:solidFill>
                  <a:srgbClr val="0000FF"/>
                </a:solidFill>
              </a:rPr>
              <a:t>client is a device or application that initiates communication </a:t>
            </a:r>
            <a:r>
              <a:rPr lang="en-US" sz="2200" dirty="0"/>
              <a:t>with a server to request services or resources. </a:t>
            </a:r>
            <a:r>
              <a:rPr lang="en-US" sz="2200" dirty="0">
                <a:solidFill>
                  <a:srgbClr val="0000FF"/>
                </a:solidFill>
              </a:rPr>
              <a:t>Clients can be desktop computers, laptops, mobile devices, or software applications</a:t>
            </a:r>
            <a:r>
              <a:rPr lang="en-US" sz="2200" dirty="0"/>
              <a:t>. </a:t>
            </a:r>
          </a:p>
          <a:p>
            <a:pPr marL="638175" indent="-457200" algn="just" fontAlgn="base">
              <a:lnSpc>
                <a:spcPct val="100000"/>
              </a:lnSpc>
              <a:spcBef>
                <a:spcPts val="0"/>
              </a:spcBef>
              <a:spcAft>
                <a:spcPts val="1200"/>
              </a:spcAft>
              <a:buFont typeface="Symbol" panose="05050102010706020507" pitchFamily="18" charset="2"/>
              <a:buAutoNum type="arabicPeriod"/>
            </a:pPr>
            <a:r>
              <a:rPr lang="en-US" sz="2200" dirty="0"/>
              <a:t>A </a:t>
            </a:r>
            <a:r>
              <a:rPr lang="en-US" sz="2200" dirty="0">
                <a:solidFill>
                  <a:srgbClr val="0000FF"/>
                </a:solidFill>
              </a:rPr>
              <a:t>server is a device or application that provides services or resources to clients in response to their requests. </a:t>
            </a:r>
            <a:r>
              <a:rPr lang="en-US" sz="2200" dirty="0"/>
              <a:t>Servers can be </a:t>
            </a:r>
            <a:r>
              <a:rPr lang="en-US" sz="2200" dirty="0">
                <a:solidFill>
                  <a:srgbClr val="0000FF"/>
                </a:solidFill>
              </a:rPr>
              <a:t>dedicated hardware machines </a:t>
            </a:r>
            <a:r>
              <a:rPr lang="en-US" sz="2200" dirty="0"/>
              <a:t>or software processes running on a computer. In client-server programming, servers listen for incoming requests from clients, process them, and send back responses</a:t>
            </a:r>
          </a:p>
          <a:p>
            <a:pPr marL="638175" indent="-457200" algn="just" fontAlgn="base">
              <a:lnSpc>
                <a:spcPct val="100000"/>
              </a:lnSpc>
              <a:spcBef>
                <a:spcPts val="0"/>
              </a:spcBef>
              <a:spcAft>
                <a:spcPts val="600"/>
              </a:spcAft>
              <a:buFont typeface="Symbol" panose="05050102010706020507" pitchFamily="18" charset="2"/>
              <a:buAutoNum type="arabicPeriod"/>
            </a:pPr>
            <a:r>
              <a:rPr lang="en-IN" sz="2200" dirty="0">
                <a:solidFill>
                  <a:srgbClr val="0000FF"/>
                </a:solidFill>
              </a:rPr>
              <a:t>Communication Protocols</a:t>
            </a:r>
            <a:r>
              <a:rPr lang="en-IN" sz="2200" dirty="0"/>
              <a:t>: </a:t>
            </a:r>
            <a:r>
              <a:rPr lang="en-IN" sz="2200" dirty="0">
                <a:solidFill>
                  <a:srgbClr val="0000FF"/>
                </a:solidFill>
              </a:rPr>
              <a:t>Client-Server communication relies on protocols that define rules and formats for exchanging data between clients and servers</a:t>
            </a:r>
            <a:r>
              <a:rPr lang="en-IN" sz="2200" dirty="0"/>
              <a:t>. Common protocols used in </a:t>
            </a:r>
            <a:r>
              <a:rPr lang="en-IN" sz="2200" dirty="0">
                <a:solidFill>
                  <a:srgbClr val="0000FF"/>
                </a:solidFill>
              </a:rPr>
              <a:t>client-server programming include HTTP </a:t>
            </a:r>
            <a:r>
              <a:rPr lang="en-IN" sz="2200" dirty="0"/>
              <a:t>(Hypertext Transfer Protocol) for web-based applications, TCP/IP (Transmission Control Protocol/Internet Protocol) for general-purpose networking, and WebSocket for real-time communication.</a:t>
            </a:r>
            <a:endParaRPr lang="en-US" sz="2200" dirty="0"/>
          </a:p>
        </p:txBody>
      </p:sp>
    </p:spTree>
    <p:extLst>
      <p:ext uri="{BB962C8B-B14F-4D97-AF65-F5344CB8AC3E}">
        <p14:creationId xmlns:p14="http://schemas.microsoft.com/office/powerpoint/2010/main" val="12912954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1B2F-37CC-E3D2-5894-5275D8D50FC5}"/>
              </a:ext>
            </a:extLst>
          </p:cNvPr>
          <p:cNvSpPr>
            <a:spLocks noGrp="1"/>
          </p:cNvSpPr>
          <p:nvPr>
            <p:ph type="title"/>
          </p:nvPr>
        </p:nvSpPr>
        <p:spPr/>
        <p:txBody>
          <a:bodyPr/>
          <a:lstStyle/>
          <a:p>
            <a:r>
              <a:rPr lang="en-IN" dirty="0"/>
              <a:t>Introduction (Contd.)</a:t>
            </a:r>
          </a:p>
        </p:txBody>
      </p:sp>
      <p:sp>
        <p:nvSpPr>
          <p:cNvPr id="5" name="TextBox 4">
            <a:extLst>
              <a:ext uri="{FF2B5EF4-FFF2-40B4-BE49-F238E27FC236}">
                <a16:creationId xmlns:a16="http://schemas.microsoft.com/office/drawing/2014/main" id="{76C68F97-CC5B-2B48-275F-96C4EC36824B}"/>
              </a:ext>
            </a:extLst>
          </p:cNvPr>
          <p:cNvSpPr txBox="1"/>
          <p:nvPr/>
        </p:nvSpPr>
        <p:spPr>
          <a:xfrm>
            <a:off x="612523" y="930210"/>
            <a:ext cx="10966953" cy="5232202"/>
          </a:xfrm>
          <a:prstGeom prst="rect">
            <a:avLst/>
          </a:prstGeom>
          <a:noFill/>
        </p:spPr>
        <p:txBody>
          <a:bodyPr wrap="square">
            <a:spAutoFit/>
          </a:bodyPr>
          <a:lstStyle/>
          <a:p>
            <a:pPr>
              <a:spcAft>
                <a:spcPts val="600"/>
              </a:spcAft>
            </a:pPr>
            <a:r>
              <a:rPr lang="en-IN" sz="2400" b="1" dirty="0">
                <a:solidFill>
                  <a:srgbClr val="FF0000"/>
                </a:solidFill>
              </a:rPr>
              <a:t>Serial Transmission</a:t>
            </a:r>
          </a:p>
          <a:p>
            <a:pPr marL="342900" indent="-342900">
              <a:spcAft>
                <a:spcPts val="1200"/>
              </a:spcAft>
              <a:buFont typeface="Symbol" panose="05050102010706020507" pitchFamily="18" charset="2"/>
              <a:buChar char="®"/>
            </a:pPr>
            <a:r>
              <a:rPr lang="en-US" sz="2300" b="1" dirty="0">
                <a:solidFill>
                  <a:srgbClr val="CC0066"/>
                </a:solidFill>
              </a:rPr>
              <a:t>Isochronous</a:t>
            </a:r>
          </a:p>
          <a:p>
            <a:pPr marL="342900" indent="-342900" algn="just">
              <a:spcAft>
                <a:spcPts val="1200"/>
              </a:spcAft>
              <a:buFont typeface="Wingdings" panose="05000000000000000000" pitchFamily="2" charset="2"/>
              <a:buChar char="§"/>
            </a:pPr>
            <a:r>
              <a:rPr lang="en-US" sz="2300" dirty="0">
                <a:solidFill>
                  <a:schemeClr val="tx1">
                    <a:lumMod val="95000"/>
                    <a:lumOff val="5000"/>
                  </a:schemeClr>
                </a:solidFill>
              </a:rPr>
              <a:t>Isochronous transmission refers to a type of data transmission in which </a:t>
            </a:r>
            <a:r>
              <a:rPr lang="en-US" sz="2300" dirty="0">
                <a:solidFill>
                  <a:srgbClr val="0000FF"/>
                </a:solidFill>
              </a:rPr>
              <a:t>the data is sent at a fixed rate over a communication channel</a:t>
            </a:r>
          </a:p>
          <a:p>
            <a:pPr marL="342900" indent="-342900" algn="just">
              <a:spcAft>
                <a:spcPts val="1200"/>
              </a:spcAft>
              <a:buFont typeface="Wingdings" panose="05000000000000000000" pitchFamily="2" charset="2"/>
              <a:buChar char="§"/>
            </a:pPr>
            <a:r>
              <a:rPr lang="en-US" sz="2300" dirty="0">
                <a:solidFill>
                  <a:schemeClr val="tx1">
                    <a:lumMod val="95000"/>
                    <a:lumOff val="5000"/>
                  </a:schemeClr>
                </a:solidFill>
              </a:rPr>
              <a:t>In </a:t>
            </a:r>
            <a:r>
              <a:rPr lang="en-US" sz="2300" dirty="0">
                <a:solidFill>
                  <a:srgbClr val="0000FF"/>
                </a:solidFill>
              </a:rPr>
              <a:t>real-time audio and video uneven delays between frames are not acceptable</a:t>
            </a:r>
            <a:r>
              <a:rPr lang="en-US" sz="2300" dirty="0">
                <a:solidFill>
                  <a:schemeClr val="tx1">
                    <a:lumMod val="95000"/>
                    <a:lumOff val="5000"/>
                  </a:schemeClr>
                </a:solidFill>
              </a:rPr>
              <a:t>. </a:t>
            </a:r>
            <a:r>
              <a:rPr lang="en-US" sz="2300" dirty="0">
                <a:solidFill>
                  <a:srgbClr val="0000FF"/>
                </a:solidFill>
              </a:rPr>
              <a:t>For example, TV images are broadcast at the rate of 30 images per second; they must be viewed at the same rate</a:t>
            </a:r>
            <a:endParaRPr lang="en-US" sz="2300" dirty="0">
              <a:solidFill>
                <a:schemeClr val="tx1">
                  <a:lumMod val="95000"/>
                  <a:lumOff val="5000"/>
                </a:schemeClr>
              </a:solidFill>
            </a:endParaRPr>
          </a:p>
          <a:p>
            <a:pPr marL="342900" indent="-342900" algn="just">
              <a:spcAft>
                <a:spcPts val="1200"/>
              </a:spcAft>
              <a:buFont typeface="Wingdings" panose="05000000000000000000" pitchFamily="2" charset="2"/>
              <a:buChar char="§"/>
            </a:pPr>
            <a:r>
              <a:rPr lang="en-US" sz="2300" dirty="0">
                <a:solidFill>
                  <a:schemeClr val="tx1">
                    <a:lumMod val="95000"/>
                    <a:lumOff val="5000"/>
                  </a:schemeClr>
                </a:solidFill>
              </a:rPr>
              <a:t>If each </a:t>
            </a:r>
            <a:r>
              <a:rPr lang="en-US" sz="2300" dirty="0">
                <a:solidFill>
                  <a:srgbClr val="0000FF"/>
                </a:solidFill>
              </a:rPr>
              <a:t>image is sent by using one or more frames, there should be no delays between frames</a:t>
            </a:r>
            <a:endParaRPr lang="en-US" sz="2300" dirty="0">
              <a:solidFill>
                <a:schemeClr val="tx1">
                  <a:lumMod val="95000"/>
                  <a:lumOff val="5000"/>
                </a:schemeClr>
              </a:solidFill>
            </a:endParaRPr>
          </a:p>
          <a:p>
            <a:pPr marL="342900" indent="-342900" algn="just">
              <a:spcAft>
                <a:spcPts val="1200"/>
              </a:spcAft>
              <a:buFont typeface="Wingdings" panose="05000000000000000000" pitchFamily="2" charset="2"/>
              <a:buChar char="§"/>
            </a:pPr>
            <a:r>
              <a:rPr lang="en-US" sz="2300" dirty="0">
                <a:solidFill>
                  <a:schemeClr val="tx1">
                    <a:lumMod val="95000"/>
                    <a:lumOff val="5000"/>
                  </a:schemeClr>
                </a:solidFill>
              </a:rPr>
              <a:t>For this type of application, synchronization between characters is not enough; the entire stream of bits must be synchronized.</a:t>
            </a:r>
          </a:p>
          <a:p>
            <a:pPr marL="342900" indent="-342900" algn="just">
              <a:spcAft>
                <a:spcPts val="1200"/>
              </a:spcAft>
              <a:buFont typeface="Wingdings" panose="05000000000000000000" pitchFamily="2" charset="2"/>
              <a:buChar char="§"/>
            </a:pPr>
            <a:r>
              <a:rPr lang="en-US" sz="2300" dirty="0">
                <a:solidFill>
                  <a:schemeClr val="tx1">
                    <a:lumMod val="95000"/>
                    <a:lumOff val="5000"/>
                  </a:schemeClr>
                </a:solidFill>
              </a:rPr>
              <a:t>The </a:t>
            </a:r>
            <a:r>
              <a:rPr lang="en-US" sz="2300" dirty="0">
                <a:solidFill>
                  <a:srgbClr val="0000FF"/>
                </a:solidFill>
              </a:rPr>
              <a:t>isochronous transmission guarantees that the data arrive at a fixed rate</a:t>
            </a:r>
            <a:endParaRPr lang="en-IN" sz="2300" dirty="0">
              <a:solidFill>
                <a:schemeClr val="tx1">
                  <a:lumMod val="95000"/>
                  <a:lumOff val="5000"/>
                </a:schemeClr>
              </a:solidFill>
            </a:endParaRPr>
          </a:p>
        </p:txBody>
      </p:sp>
    </p:spTree>
    <p:extLst>
      <p:ext uri="{BB962C8B-B14F-4D97-AF65-F5344CB8AC3E}">
        <p14:creationId xmlns:p14="http://schemas.microsoft.com/office/powerpoint/2010/main" val="2385160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EE6B-7917-E2D9-1991-BC1045403A33}"/>
              </a:ext>
            </a:extLst>
          </p:cNvPr>
          <p:cNvSpPr>
            <a:spLocks noGrp="1"/>
          </p:cNvSpPr>
          <p:nvPr>
            <p:ph type="title"/>
          </p:nvPr>
        </p:nvSpPr>
        <p:spPr/>
        <p:txBody>
          <a:bodyPr/>
          <a:lstStyle/>
          <a:p>
            <a:r>
              <a:rPr lang="en-US" dirty="0"/>
              <a:t>Data Link Layer</a:t>
            </a:r>
            <a:endParaRPr lang="en-IN" dirty="0"/>
          </a:p>
        </p:txBody>
      </p:sp>
      <p:sp>
        <p:nvSpPr>
          <p:cNvPr id="5" name="TextBox 4">
            <a:extLst>
              <a:ext uri="{FF2B5EF4-FFF2-40B4-BE49-F238E27FC236}">
                <a16:creationId xmlns:a16="http://schemas.microsoft.com/office/drawing/2014/main" id="{CC68DB2E-B5CE-D7D9-E591-37AE5C916662}"/>
              </a:ext>
            </a:extLst>
          </p:cNvPr>
          <p:cNvSpPr txBox="1"/>
          <p:nvPr/>
        </p:nvSpPr>
        <p:spPr>
          <a:xfrm>
            <a:off x="496570" y="753798"/>
            <a:ext cx="11299190" cy="3200876"/>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300" b="0" i="0" dirty="0">
                <a:solidFill>
                  <a:srgbClr val="212529"/>
                </a:solidFill>
                <a:effectLst/>
              </a:rPr>
              <a:t>Data link layer </a:t>
            </a:r>
            <a:r>
              <a:rPr lang="en-US" sz="2300" b="0" i="0" dirty="0">
                <a:solidFill>
                  <a:srgbClr val="0000FF"/>
                </a:solidFill>
                <a:effectLst/>
              </a:rPr>
              <a:t>performs</a:t>
            </a:r>
            <a:r>
              <a:rPr lang="en-US" sz="2300" b="0" i="0" dirty="0">
                <a:solidFill>
                  <a:srgbClr val="212529"/>
                </a:solidFill>
                <a:effectLst/>
              </a:rPr>
              <a:t> </a:t>
            </a:r>
            <a:r>
              <a:rPr lang="en-US" sz="2300" b="0" i="0" dirty="0">
                <a:solidFill>
                  <a:srgbClr val="0000FF"/>
                </a:solidFill>
                <a:effectLst/>
              </a:rPr>
              <a:t>the most reliable node to node delivery of data</a:t>
            </a:r>
            <a:endParaRPr lang="en-US" sz="2300" dirty="0">
              <a:solidFill>
                <a:srgbClr val="0000FF"/>
              </a:solidFill>
            </a:endParaRPr>
          </a:p>
          <a:p>
            <a:pPr marL="285750" indent="-285750" algn="just">
              <a:spcAft>
                <a:spcPts val="600"/>
              </a:spcAft>
              <a:buFont typeface="Wingdings" panose="05000000000000000000" pitchFamily="2" charset="2"/>
              <a:buChar char="§"/>
            </a:pPr>
            <a:r>
              <a:rPr lang="en-US" sz="2300" b="0" i="0" dirty="0">
                <a:solidFill>
                  <a:srgbClr val="212529"/>
                </a:solidFill>
                <a:effectLst/>
              </a:rPr>
              <a:t>It </a:t>
            </a:r>
            <a:r>
              <a:rPr lang="en-US" sz="2300" b="0" i="0" dirty="0">
                <a:solidFill>
                  <a:srgbClr val="0000FF"/>
                </a:solidFill>
                <a:effectLst/>
              </a:rPr>
              <a:t>forms frames from the packets that are received from network layer and gives it to physical layer</a:t>
            </a:r>
          </a:p>
          <a:p>
            <a:pPr marL="285750" indent="-285750" algn="just">
              <a:spcAft>
                <a:spcPts val="600"/>
              </a:spcAft>
              <a:buFont typeface="Wingdings" panose="05000000000000000000" pitchFamily="2" charset="2"/>
              <a:buChar char="§"/>
            </a:pPr>
            <a:r>
              <a:rPr lang="en-US" sz="2300" dirty="0">
                <a:solidFill>
                  <a:srgbClr val="212529"/>
                </a:solidFill>
              </a:rPr>
              <a:t>Provides the services like </a:t>
            </a:r>
            <a:r>
              <a:rPr lang="en-US" sz="2300" dirty="0">
                <a:solidFill>
                  <a:srgbClr val="0000FF"/>
                </a:solidFill>
              </a:rPr>
              <a:t>Framing, Physical Addressing, Flow Control, Error Control, and Access Control</a:t>
            </a:r>
            <a:endParaRPr lang="en-US" sz="2300" b="0" i="0" dirty="0">
              <a:solidFill>
                <a:srgbClr val="0000FF"/>
              </a:solidFill>
              <a:effectLst/>
            </a:endParaRPr>
          </a:p>
          <a:p>
            <a:pPr marL="285750" indent="-285750" algn="just">
              <a:spcAft>
                <a:spcPts val="600"/>
              </a:spcAft>
              <a:buFont typeface="Wingdings" panose="05000000000000000000" pitchFamily="2" charset="2"/>
              <a:buChar char="§"/>
            </a:pPr>
            <a:r>
              <a:rPr lang="en-IN" sz="2200" dirty="0"/>
              <a:t>The data-link layer is </a:t>
            </a:r>
            <a:r>
              <a:rPr lang="en-IN" sz="2200" dirty="0">
                <a:solidFill>
                  <a:srgbClr val="0000FF"/>
                </a:solidFill>
              </a:rPr>
              <a:t>divided into two sublayers</a:t>
            </a:r>
          </a:p>
          <a:p>
            <a:pPr marL="606425" lvl="1" indent="-342900">
              <a:buFont typeface="Arial" panose="020B0604020202020204" pitchFamily="34" charset="0"/>
              <a:buChar char="•"/>
              <a:tabLst>
                <a:tab pos="538163" algn="l"/>
              </a:tabLst>
            </a:pPr>
            <a:r>
              <a:rPr lang="en-IN" sz="2250" dirty="0"/>
              <a:t>The </a:t>
            </a:r>
            <a:r>
              <a:rPr lang="en-IN" sz="2250" dirty="0">
                <a:solidFill>
                  <a:srgbClr val="0000FF"/>
                </a:solidFill>
              </a:rPr>
              <a:t>upper sublayer </a:t>
            </a:r>
            <a:r>
              <a:rPr lang="en-IN" sz="2250" dirty="0"/>
              <a:t>of the </a:t>
            </a:r>
            <a:r>
              <a:rPr lang="en-IN" sz="2250" dirty="0">
                <a:solidFill>
                  <a:srgbClr val="C00000"/>
                </a:solidFill>
              </a:rPr>
              <a:t>Data-link Control (DLC) </a:t>
            </a:r>
            <a:r>
              <a:rPr lang="en-IN" sz="2250" dirty="0"/>
              <a:t>is also called as </a:t>
            </a:r>
            <a:r>
              <a:rPr lang="en-IN" sz="2250" dirty="0">
                <a:solidFill>
                  <a:srgbClr val="C00000"/>
                </a:solidFill>
              </a:rPr>
              <a:t>Logical Link Control (LLC)</a:t>
            </a:r>
          </a:p>
          <a:p>
            <a:pPr marL="606425" lvl="1" indent="-342900">
              <a:buFont typeface="Arial" panose="020B0604020202020204" pitchFamily="34" charset="0"/>
              <a:buChar char="•"/>
              <a:tabLst>
                <a:tab pos="538163" algn="l"/>
              </a:tabLst>
            </a:pPr>
            <a:r>
              <a:rPr lang="en-IN" sz="2250" dirty="0"/>
              <a:t>The </a:t>
            </a:r>
            <a:r>
              <a:rPr lang="en-IN" sz="2250" dirty="0">
                <a:solidFill>
                  <a:srgbClr val="0000FF"/>
                </a:solidFill>
              </a:rPr>
              <a:t>lower sublayer </a:t>
            </a:r>
            <a:r>
              <a:rPr lang="en-IN" sz="2250" dirty="0"/>
              <a:t>is called </a:t>
            </a:r>
            <a:r>
              <a:rPr lang="en-IN" sz="2250" dirty="0">
                <a:solidFill>
                  <a:srgbClr val="C00000"/>
                </a:solidFill>
              </a:rPr>
              <a:t>Media Access Control (MAC)</a:t>
            </a:r>
            <a:endParaRPr lang="en-US" sz="2250" b="0" i="0" dirty="0">
              <a:solidFill>
                <a:srgbClr val="212529"/>
              </a:solidFill>
              <a:effectLst/>
            </a:endParaRPr>
          </a:p>
        </p:txBody>
      </p:sp>
      <p:pic>
        <p:nvPicPr>
          <p:cNvPr id="1026" name="Picture 2" descr="Data Link Layer in ISO-OSI Model">
            <a:extLst>
              <a:ext uri="{FF2B5EF4-FFF2-40B4-BE49-F238E27FC236}">
                <a16:creationId xmlns:a16="http://schemas.microsoft.com/office/drawing/2014/main" id="{E2B61E70-4099-98D6-580A-7274AD312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 y="4076594"/>
            <a:ext cx="6226576" cy="23571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6311FBBC-9535-C413-7F27-2B19C927E177}"/>
              </a:ext>
            </a:extLst>
          </p:cNvPr>
          <p:cNvGraphicFramePr>
            <a:graphicFrameLocks noGrp="1"/>
          </p:cNvGraphicFramePr>
          <p:nvPr>
            <p:extLst>
              <p:ext uri="{D42A27DB-BD31-4B8C-83A1-F6EECF244321}">
                <p14:modId xmlns:p14="http://schemas.microsoft.com/office/powerpoint/2010/main" val="4117573238"/>
              </p:ext>
            </p:extLst>
          </p:nvPr>
        </p:nvGraphicFramePr>
        <p:xfrm>
          <a:off x="7150100" y="3997854"/>
          <a:ext cx="4511040" cy="2514600"/>
        </p:xfrm>
        <a:graphic>
          <a:graphicData uri="http://schemas.openxmlformats.org/drawingml/2006/table">
            <a:tbl>
              <a:tblPr firstRow="1" bandRow="1">
                <a:tableStyleId>{5940675A-B579-460E-94D1-54222C63F5DA}</a:tableStyleId>
              </a:tblPr>
              <a:tblGrid>
                <a:gridCol w="1509552">
                  <a:extLst>
                    <a:ext uri="{9D8B030D-6E8A-4147-A177-3AD203B41FA5}">
                      <a16:colId xmlns:a16="http://schemas.microsoft.com/office/drawing/2014/main" val="3207943869"/>
                    </a:ext>
                  </a:extLst>
                </a:gridCol>
                <a:gridCol w="3001488">
                  <a:extLst>
                    <a:ext uri="{9D8B030D-6E8A-4147-A177-3AD203B41FA5}">
                      <a16:colId xmlns:a16="http://schemas.microsoft.com/office/drawing/2014/main" val="2229383612"/>
                    </a:ext>
                  </a:extLst>
                </a:gridCol>
              </a:tblGrid>
              <a:tr h="437478">
                <a:tc>
                  <a:txBody>
                    <a:bodyPr/>
                    <a:lstStyle/>
                    <a:p>
                      <a:pPr algn="ctr"/>
                      <a:r>
                        <a:rPr lang="en-US" sz="2400" b="1" dirty="0"/>
                        <a:t>Sublayer</a:t>
                      </a:r>
                      <a:endParaRPr lang="en-IN" sz="2400" b="1" dirty="0"/>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Services</a:t>
                      </a:r>
                      <a:endParaRPr lang="en-IN" sz="2400" b="1" dirty="0"/>
                    </a:p>
                  </a:txBody>
                  <a:tcPr>
                    <a:solidFill>
                      <a:schemeClr val="accent4">
                        <a:lumMod val="60000"/>
                        <a:lumOff val="40000"/>
                      </a:schemeClr>
                    </a:solidFill>
                  </a:tcPr>
                </a:tc>
                <a:extLst>
                  <a:ext uri="{0D108BD9-81ED-4DB2-BD59-A6C34878D82A}">
                    <a16:rowId xmlns:a16="http://schemas.microsoft.com/office/drawing/2014/main" val="2998326359"/>
                  </a:ext>
                </a:extLst>
              </a:tr>
              <a:tr h="408312">
                <a:tc>
                  <a:txBody>
                    <a:bodyPr/>
                    <a:lstStyle/>
                    <a:p>
                      <a:pPr algn="ctr"/>
                      <a:r>
                        <a:rPr lang="en-US" sz="2100" b="1" kern="1200" dirty="0">
                          <a:solidFill>
                            <a:schemeClr val="bg1">
                              <a:lumMod val="95000"/>
                            </a:schemeClr>
                          </a:solidFill>
                          <a:latin typeface="+mn-lt"/>
                          <a:ea typeface="+mn-ea"/>
                          <a:cs typeface="+mn-cs"/>
                        </a:rPr>
                        <a:t>DLC or LLC</a:t>
                      </a:r>
                      <a:endParaRPr lang="en-IN" sz="2100" b="1" kern="1200" dirty="0">
                        <a:solidFill>
                          <a:schemeClr val="bg1">
                            <a:lumMod val="95000"/>
                          </a:schemeClr>
                        </a:solidFill>
                        <a:latin typeface="+mn-lt"/>
                        <a:ea typeface="+mn-ea"/>
                        <a:cs typeface="+mn-cs"/>
                      </a:endParaRPr>
                    </a:p>
                  </a:txBody>
                  <a:tcPr>
                    <a:solidFill>
                      <a:schemeClr val="accent6">
                        <a:lumMod val="50000"/>
                      </a:schemeClr>
                    </a:solidFill>
                  </a:tcPr>
                </a:tc>
                <a:tc>
                  <a:txBody>
                    <a:bodyPr/>
                    <a:lstStyle/>
                    <a:p>
                      <a:pPr algn="r"/>
                      <a:r>
                        <a:rPr lang="en-US" sz="2100" dirty="0"/>
                        <a:t>Flow Control</a:t>
                      </a:r>
                      <a:endParaRPr lang="en-IN" sz="2100" dirty="0"/>
                    </a:p>
                  </a:txBody>
                  <a:tcPr>
                    <a:solidFill>
                      <a:schemeClr val="accent6">
                        <a:lumMod val="40000"/>
                        <a:lumOff val="60000"/>
                      </a:schemeClr>
                    </a:solidFill>
                  </a:tcPr>
                </a:tc>
                <a:extLst>
                  <a:ext uri="{0D108BD9-81ED-4DB2-BD59-A6C34878D82A}">
                    <a16:rowId xmlns:a16="http://schemas.microsoft.com/office/drawing/2014/main" val="445992658"/>
                  </a:ext>
                </a:extLst>
              </a:tr>
              <a:tr h="408312">
                <a:tc rowSpan="4">
                  <a:txBody>
                    <a:bodyPr/>
                    <a:lstStyle/>
                    <a:p>
                      <a:pPr algn="ctr"/>
                      <a:endParaRPr lang="en-US" sz="2100" b="1" kern="1200" dirty="0">
                        <a:solidFill>
                          <a:schemeClr val="bg1">
                            <a:lumMod val="95000"/>
                          </a:schemeClr>
                        </a:solidFill>
                        <a:latin typeface="+mn-lt"/>
                        <a:ea typeface="+mn-ea"/>
                        <a:cs typeface="+mn-cs"/>
                      </a:endParaRPr>
                    </a:p>
                    <a:p>
                      <a:pPr algn="ctr"/>
                      <a:endParaRPr lang="en-US" sz="2100" b="1" kern="1200" dirty="0">
                        <a:solidFill>
                          <a:schemeClr val="bg1">
                            <a:lumMod val="95000"/>
                          </a:schemeClr>
                        </a:solidFill>
                        <a:latin typeface="+mn-lt"/>
                        <a:ea typeface="+mn-ea"/>
                        <a:cs typeface="+mn-cs"/>
                      </a:endParaRPr>
                    </a:p>
                    <a:p>
                      <a:pPr algn="ctr"/>
                      <a:r>
                        <a:rPr lang="en-US" sz="2100" b="1" kern="1200" dirty="0">
                          <a:solidFill>
                            <a:schemeClr val="bg1">
                              <a:lumMod val="95000"/>
                            </a:schemeClr>
                          </a:solidFill>
                          <a:latin typeface="+mn-lt"/>
                          <a:ea typeface="+mn-ea"/>
                          <a:cs typeface="+mn-cs"/>
                        </a:rPr>
                        <a:t>MAC</a:t>
                      </a:r>
                    </a:p>
                  </a:txBody>
                  <a:tcPr>
                    <a:solidFill>
                      <a:srgbClr val="002060"/>
                    </a:solidFill>
                  </a:tcPr>
                </a:tc>
                <a:tc>
                  <a:txBody>
                    <a:bodyPr/>
                    <a:lstStyle/>
                    <a:p>
                      <a:pPr algn="r"/>
                      <a:r>
                        <a:rPr lang="en-US" sz="2100" dirty="0"/>
                        <a:t>Framing</a:t>
                      </a:r>
                      <a:endParaRPr lang="en-IN" sz="2100" dirty="0"/>
                    </a:p>
                  </a:txBody>
                  <a:tcPr>
                    <a:solidFill>
                      <a:schemeClr val="accent5">
                        <a:lumMod val="20000"/>
                        <a:lumOff val="80000"/>
                      </a:schemeClr>
                    </a:solidFill>
                  </a:tcPr>
                </a:tc>
                <a:extLst>
                  <a:ext uri="{0D108BD9-81ED-4DB2-BD59-A6C34878D82A}">
                    <a16:rowId xmlns:a16="http://schemas.microsoft.com/office/drawing/2014/main" val="1023525678"/>
                  </a:ext>
                </a:extLst>
              </a:tr>
              <a:tr h="408312">
                <a:tc vMerge="1">
                  <a:txBody>
                    <a:bodyPr/>
                    <a:lstStyle/>
                    <a:p>
                      <a:pPr algn="r"/>
                      <a:r>
                        <a:rPr lang="en-US" sz="2100" kern="1200" dirty="0">
                          <a:solidFill>
                            <a:schemeClr val="tx1"/>
                          </a:solidFill>
                          <a:latin typeface="+mn-lt"/>
                          <a:ea typeface="+mn-ea"/>
                          <a:cs typeface="+mn-cs"/>
                        </a:rPr>
                        <a:t>MAC</a:t>
                      </a:r>
                      <a:endParaRPr lang="en-IN" sz="2100" kern="1200" dirty="0">
                        <a:solidFill>
                          <a:schemeClr val="tx1"/>
                        </a:solidFill>
                        <a:latin typeface="+mn-lt"/>
                        <a:ea typeface="+mn-ea"/>
                        <a:cs typeface="+mn-cs"/>
                      </a:endParaRPr>
                    </a:p>
                  </a:txBody>
                  <a:tcPr/>
                </a:tc>
                <a:tc>
                  <a:txBody>
                    <a:bodyPr/>
                    <a:lstStyle/>
                    <a:p>
                      <a:pPr algn="r"/>
                      <a:r>
                        <a:rPr lang="en-US" sz="2100" dirty="0"/>
                        <a:t>Physical Addressing</a:t>
                      </a:r>
                      <a:endParaRPr lang="en-IN" sz="2100" dirty="0"/>
                    </a:p>
                  </a:txBody>
                  <a:tcPr>
                    <a:solidFill>
                      <a:schemeClr val="accent5">
                        <a:lumMod val="20000"/>
                        <a:lumOff val="80000"/>
                      </a:schemeClr>
                    </a:solidFill>
                  </a:tcPr>
                </a:tc>
                <a:extLst>
                  <a:ext uri="{0D108BD9-81ED-4DB2-BD59-A6C34878D82A}">
                    <a16:rowId xmlns:a16="http://schemas.microsoft.com/office/drawing/2014/main" val="1045314546"/>
                  </a:ext>
                </a:extLst>
              </a:tr>
              <a:tr h="408312">
                <a:tc vMerge="1">
                  <a:txBody>
                    <a:bodyPr/>
                    <a:lstStyle/>
                    <a:p>
                      <a:pPr algn="r"/>
                      <a:r>
                        <a:rPr lang="en-US" sz="2100" kern="1200" dirty="0">
                          <a:solidFill>
                            <a:schemeClr val="tx1"/>
                          </a:solidFill>
                          <a:latin typeface="+mn-lt"/>
                          <a:ea typeface="+mn-ea"/>
                          <a:cs typeface="+mn-cs"/>
                        </a:rPr>
                        <a:t>MAC</a:t>
                      </a:r>
                      <a:endParaRPr lang="en-IN" sz="2100" kern="1200" dirty="0">
                        <a:solidFill>
                          <a:schemeClr val="tx1"/>
                        </a:solidFill>
                        <a:latin typeface="+mn-lt"/>
                        <a:ea typeface="+mn-ea"/>
                        <a:cs typeface="+mn-cs"/>
                      </a:endParaRPr>
                    </a:p>
                  </a:txBody>
                  <a:tcPr/>
                </a:tc>
                <a:tc>
                  <a:txBody>
                    <a:bodyPr/>
                    <a:lstStyle/>
                    <a:p>
                      <a:pPr algn="r"/>
                      <a:r>
                        <a:rPr lang="en-US" sz="2100" dirty="0"/>
                        <a:t>Error Control</a:t>
                      </a:r>
                      <a:endParaRPr lang="en-IN" sz="2100" dirty="0"/>
                    </a:p>
                  </a:txBody>
                  <a:tcPr>
                    <a:solidFill>
                      <a:schemeClr val="accent5">
                        <a:lumMod val="20000"/>
                        <a:lumOff val="80000"/>
                      </a:schemeClr>
                    </a:solidFill>
                  </a:tcPr>
                </a:tc>
                <a:extLst>
                  <a:ext uri="{0D108BD9-81ED-4DB2-BD59-A6C34878D82A}">
                    <a16:rowId xmlns:a16="http://schemas.microsoft.com/office/drawing/2014/main" val="177727732"/>
                  </a:ext>
                </a:extLst>
              </a:tr>
              <a:tr h="408312">
                <a:tc vMerge="1">
                  <a:txBody>
                    <a:bodyPr/>
                    <a:lstStyle/>
                    <a:p>
                      <a:pPr algn="r"/>
                      <a:r>
                        <a:rPr lang="en-US" sz="2100" kern="1200" dirty="0">
                          <a:solidFill>
                            <a:schemeClr val="tx1"/>
                          </a:solidFill>
                          <a:latin typeface="+mn-lt"/>
                          <a:ea typeface="+mn-ea"/>
                          <a:cs typeface="+mn-cs"/>
                        </a:rPr>
                        <a:t>MAC</a:t>
                      </a:r>
                      <a:endParaRPr lang="en-IN" sz="2100" kern="1200" dirty="0">
                        <a:solidFill>
                          <a:schemeClr val="tx1"/>
                        </a:solidFill>
                        <a:latin typeface="+mn-lt"/>
                        <a:ea typeface="+mn-ea"/>
                        <a:cs typeface="+mn-cs"/>
                      </a:endParaRPr>
                    </a:p>
                  </a:txBody>
                  <a:tcPr/>
                </a:tc>
                <a:tc>
                  <a:txBody>
                    <a:bodyPr/>
                    <a:lstStyle/>
                    <a:p>
                      <a:pPr algn="r"/>
                      <a:r>
                        <a:rPr lang="en-US" sz="2100" dirty="0"/>
                        <a:t>Access Control</a:t>
                      </a:r>
                      <a:endParaRPr lang="en-IN" sz="2100" dirty="0"/>
                    </a:p>
                  </a:txBody>
                  <a:tcPr>
                    <a:solidFill>
                      <a:schemeClr val="accent5">
                        <a:lumMod val="20000"/>
                        <a:lumOff val="80000"/>
                      </a:schemeClr>
                    </a:solidFill>
                  </a:tcPr>
                </a:tc>
                <a:extLst>
                  <a:ext uri="{0D108BD9-81ED-4DB2-BD59-A6C34878D82A}">
                    <a16:rowId xmlns:a16="http://schemas.microsoft.com/office/drawing/2014/main" val="3188291552"/>
                  </a:ext>
                </a:extLst>
              </a:tr>
            </a:tbl>
          </a:graphicData>
        </a:graphic>
      </p:graphicFrame>
    </p:spTree>
    <p:extLst>
      <p:ext uri="{BB962C8B-B14F-4D97-AF65-F5344CB8AC3E}">
        <p14:creationId xmlns:p14="http://schemas.microsoft.com/office/powerpoint/2010/main" val="15227174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Control (DLC) </a:t>
            </a:r>
          </a:p>
        </p:txBody>
      </p:sp>
      <p:sp>
        <p:nvSpPr>
          <p:cNvPr id="7" name="TextBox 6">
            <a:extLst>
              <a:ext uri="{FF2B5EF4-FFF2-40B4-BE49-F238E27FC236}">
                <a16:creationId xmlns:a16="http://schemas.microsoft.com/office/drawing/2014/main" id="{FEEFFA85-1E89-D2ED-0016-D2F047C6BDF1}"/>
              </a:ext>
            </a:extLst>
          </p:cNvPr>
          <p:cNvSpPr txBox="1"/>
          <p:nvPr/>
        </p:nvSpPr>
        <p:spPr>
          <a:xfrm>
            <a:off x="574689" y="652858"/>
            <a:ext cx="11033759" cy="5970865"/>
          </a:xfrm>
          <a:prstGeom prst="rect">
            <a:avLst/>
          </a:prstGeom>
          <a:noFill/>
        </p:spPr>
        <p:txBody>
          <a:bodyPr wrap="square">
            <a:spAutoFit/>
          </a:bodyPr>
          <a:lstStyle/>
          <a:p>
            <a:pPr marL="342900" indent="-342900">
              <a:spcAft>
                <a:spcPts val="600"/>
              </a:spcAft>
              <a:buFont typeface="Symbol" panose="05050102010706020507" pitchFamily="18" charset="2"/>
              <a:buChar char="®"/>
            </a:pPr>
            <a:r>
              <a:rPr lang="en-IN" sz="2400" b="1" dirty="0">
                <a:solidFill>
                  <a:srgbClr val="CC0066"/>
                </a:solidFill>
              </a:rPr>
              <a:t> DLC Services</a:t>
            </a:r>
          </a:p>
          <a:p>
            <a:pPr marL="355600" indent="-355600" algn="just">
              <a:buFont typeface="Wingdings" panose="05000000000000000000" pitchFamily="2" charset="2"/>
              <a:buChar char="§"/>
            </a:pPr>
            <a:r>
              <a:rPr lang="en-US" sz="2250" dirty="0">
                <a:solidFill>
                  <a:schemeClr val="tx1">
                    <a:lumMod val="95000"/>
                    <a:lumOff val="5000"/>
                  </a:schemeClr>
                </a:solidFill>
              </a:rPr>
              <a:t>The DLC deals with </a:t>
            </a:r>
            <a:r>
              <a:rPr lang="en-US" sz="2250" dirty="0">
                <a:solidFill>
                  <a:srgbClr val="0000FF"/>
                </a:solidFill>
              </a:rPr>
              <a:t>procedures for communication between two adjacent nodes-node-to-node communication—no matter whether the link is dedicated or broadcast</a:t>
            </a:r>
          </a:p>
          <a:p>
            <a:pPr marL="355600" indent="-355600" algn="just">
              <a:buFont typeface="Wingdings" panose="05000000000000000000" pitchFamily="2" charset="2"/>
              <a:buChar char="§"/>
            </a:pPr>
            <a:r>
              <a:rPr lang="en-US" sz="2250" dirty="0">
                <a:solidFill>
                  <a:schemeClr val="tx1">
                    <a:lumMod val="95000"/>
                    <a:lumOff val="5000"/>
                  </a:schemeClr>
                </a:solidFill>
              </a:rPr>
              <a:t>Data link control  functions include </a:t>
            </a:r>
            <a:r>
              <a:rPr lang="en-US" sz="2250" dirty="0">
                <a:solidFill>
                  <a:srgbClr val="0000FF"/>
                </a:solidFill>
              </a:rPr>
              <a:t>framing and flow and error control</a:t>
            </a:r>
            <a:endParaRPr lang="en-IN" sz="2250" dirty="0">
              <a:solidFill>
                <a:schemeClr val="tx1">
                  <a:lumMod val="95000"/>
                  <a:lumOff val="5000"/>
                </a:schemeClr>
              </a:solidFill>
            </a:endParaRPr>
          </a:p>
          <a:p>
            <a:pPr marL="342900" indent="-342900" algn="just">
              <a:spcBef>
                <a:spcPts val="600"/>
              </a:spcBef>
              <a:buFont typeface="Wingdings" panose="05000000000000000000" pitchFamily="2" charset="2"/>
              <a:buChar char="§"/>
            </a:pPr>
            <a:r>
              <a:rPr lang="en-IN" sz="2300" b="1" dirty="0">
                <a:solidFill>
                  <a:schemeClr val="tx1">
                    <a:lumMod val="95000"/>
                    <a:lumOff val="5000"/>
                  </a:schemeClr>
                </a:solidFill>
              </a:rPr>
              <a:t>Framing</a:t>
            </a:r>
            <a:r>
              <a:rPr lang="en-IN" sz="2300" dirty="0">
                <a:solidFill>
                  <a:schemeClr val="tx1">
                    <a:lumMod val="95000"/>
                    <a:lumOff val="5000"/>
                  </a:schemeClr>
                </a:solidFill>
              </a:rPr>
              <a:t> </a:t>
            </a:r>
          </a:p>
          <a:p>
            <a:pPr marL="704850" lvl="1" indent="-342900" algn="just">
              <a:buFont typeface="Arial" panose="020B0604020202020204" pitchFamily="34" charset="0"/>
              <a:buChar char="•"/>
            </a:pPr>
            <a:r>
              <a:rPr lang="en-US" sz="2250" dirty="0">
                <a:solidFill>
                  <a:schemeClr val="tx1">
                    <a:lumMod val="95000"/>
                    <a:lumOff val="5000"/>
                  </a:schemeClr>
                </a:solidFill>
              </a:rPr>
              <a:t>The data-link layer </a:t>
            </a:r>
            <a:r>
              <a:rPr lang="en-US" sz="2250" dirty="0">
                <a:solidFill>
                  <a:srgbClr val="0000FF"/>
                </a:solidFill>
              </a:rPr>
              <a:t>packs bits into frames</a:t>
            </a:r>
            <a:r>
              <a:rPr lang="en-US" sz="2250" dirty="0">
                <a:solidFill>
                  <a:schemeClr val="tx1">
                    <a:lumMod val="95000"/>
                    <a:lumOff val="5000"/>
                  </a:schemeClr>
                </a:solidFill>
              </a:rPr>
              <a:t>, so that </a:t>
            </a:r>
            <a:r>
              <a:rPr lang="en-US" sz="2250" dirty="0">
                <a:solidFill>
                  <a:srgbClr val="0000FF"/>
                </a:solidFill>
              </a:rPr>
              <a:t>each frame is distinguishable from another</a:t>
            </a:r>
          </a:p>
          <a:p>
            <a:pPr marL="704850" lvl="1" indent="-342900" algn="just">
              <a:spcAft>
                <a:spcPts val="600"/>
              </a:spcAft>
              <a:buFont typeface="Arial" panose="020B0604020202020204" pitchFamily="34" charset="0"/>
              <a:buChar char="•"/>
            </a:pPr>
            <a:r>
              <a:rPr lang="en-US" sz="2250" dirty="0">
                <a:solidFill>
                  <a:schemeClr val="tx1">
                    <a:lumMod val="95000"/>
                    <a:lumOff val="5000"/>
                  </a:schemeClr>
                </a:solidFill>
              </a:rPr>
              <a:t>Framing in the </a:t>
            </a:r>
            <a:r>
              <a:rPr lang="en-US" sz="2250" dirty="0">
                <a:solidFill>
                  <a:srgbClr val="0000FF"/>
                </a:solidFill>
              </a:rPr>
              <a:t>data-link layer separates a message from one source to a destination by adding a sender address and a destination address</a:t>
            </a:r>
          </a:p>
          <a:p>
            <a:pPr marL="704850" lvl="1" indent="-342900" algn="just">
              <a:buFont typeface="Arial" panose="020B0604020202020204" pitchFamily="34" charset="0"/>
              <a:buChar char="•"/>
            </a:pPr>
            <a:r>
              <a:rPr lang="en-US" sz="2250" dirty="0">
                <a:solidFill>
                  <a:schemeClr val="tx1">
                    <a:lumMod val="95000"/>
                    <a:lumOff val="5000"/>
                  </a:schemeClr>
                </a:solidFill>
              </a:rPr>
              <a:t>The </a:t>
            </a:r>
            <a:r>
              <a:rPr lang="en-US" sz="2250" dirty="0">
                <a:solidFill>
                  <a:srgbClr val="0000FF"/>
                </a:solidFill>
              </a:rPr>
              <a:t>destination address defines where the packet is to go</a:t>
            </a:r>
            <a:r>
              <a:rPr lang="en-US" sz="2250" dirty="0">
                <a:solidFill>
                  <a:schemeClr val="tx1">
                    <a:lumMod val="95000"/>
                    <a:lumOff val="5000"/>
                  </a:schemeClr>
                </a:solidFill>
              </a:rPr>
              <a:t>; the </a:t>
            </a:r>
            <a:r>
              <a:rPr lang="en-US" sz="2250" dirty="0">
                <a:solidFill>
                  <a:srgbClr val="0000FF"/>
                </a:solidFill>
              </a:rPr>
              <a:t>sender address helps the recipient acknowledge the receipt</a:t>
            </a:r>
          </a:p>
          <a:p>
            <a:pPr marL="704850" lvl="1" indent="-342900" algn="just">
              <a:buFont typeface="Arial" panose="020B0604020202020204" pitchFamily="34" charset="0"/>
              <a:buChar char="•"/>
            </a:pPr>
            <a:r>
              <a:rPr lang="en-US" sz="2250" dirty="0">
                <a:solidFill>
                  <a:schemeClr val="tx1">
                    <a:lumMod val="95000"/>
                    <a:lumOff val="5000"/>
                  </a:schemeClr>
                </a:solidFill>
              </a:rPr>
              <a:t>If </a:t>
            </a:r>
            <a:r>
              <a:rPr lang="en-US" sz="2250" dirty="0">
                <a:solidFill>
                  <a:srgbClr val="0000FF"/>
                </a:solidFill>
              </a:rPr>
              <a:t>whole message is packed in one frame it makes flow and error control very inefficient also when a message is carried in one very large frame</a:t>
            </a:r>
            <a:r>
              <a:rPr lang="en-US" sz="2250" dirty="0">
                <a:solidFill>
                  <a:schemeClr val="tx1">
                    <a:lumMod val="95000"/>
                    <a:lumOff val="5000"/>
                  </a:schemeClr>
                </a:solidFill>
              </a:rPr>
              <a:t>, </a:t>
            </a:r>
            <a:r>
              <a:rPr lang="en-US" sz="2250" dirty="0">
                <a:solidFill>
                  <a:srgbClr val="0000FF"/>
                </a:solidFill>
              </a:rPr>
              <a:t>even a single-bit error would require the retransmission of the whole frame</a:t>
            </a:r>
          </a:p>
          <a:p>
            <a:pPr marL="704850" lvl="1" indent="-342900" algn="just">
              <a:buFont typeface="Arial" panose="020B0604020202020204" pitchFamily="34" charset="0"/>
              <a:buChar char="•"/>
            </a:pPr>
            <a:r>
              <a:rPr lang="en-US" sz="2250" dirty="0">
                <a:solidFill>
                  <a:schemeClr val="tx1">
                    <a:lumMod val="95000"/>
                    <a:lumOff val="5000"/>
                  </a:schemeClr>
                </a:solidFill>
              </a:rPr>
              <a:t>However, </a:t>
            </a:r>
            <a:r>
              <a:rPr lang="en-US" sz="2250" dirty="0">
                <a:solidFill>
                  <a:srgbClr val="0000FF"/>
                </a:solidFill>
              </a:rPr>
              <a:t>if a message is divided into smaller frames, a single-bit error affects only that small frame</a:t>
            </a:r>
            <a:endParaRPr lang="en-US" sz="2250" dirty="0">
              <a:solidFill>
                <a:schemeClr val="tx1">
                  <a:lumMod val="95000"/>
                  <a:lumOff val="5000"/>
                </a:schemeClr>
              </a:solidFill>
            </a:endParaRPr>
          </a:p>
        </p:txBody>
      </p:sp>
    </p:spTree>
    <p:extLst>
      <p:ext uri="{BB962C8B-B14F-4D97-AF65-F5344CB8AC3E}">
        <p14:creationId xmlns:p14="http://schemas.microsoft.com/office/powerpoint/2010/main" val="3907720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Control (DLC) </a:t>
            </a:r>
          </a:p>
        </p:txBody>
      </p:sp>
      <p:sp>
        <p:nvSpPr>
          <p:cNvPr id="7" name="TextBox 6">
            <a:extLst>
              <a:ext uri="{FF2B5EF4-FFF2-40B4-BE49-F238E27FC236}">
                <a16:creationId xmlns:a16="http://schemas.microsoft.com/office/drawing/2014/main" id="{FEEFFA85-1E89-D2ED-0016-D2F047C6BDF1}"/>
              </a:ext>
            </a:extLst>
          </p:cNvPr>
          <p:cNvSpPr txBox="1"/>
          <p:nvPr/>
        </p:nvSpPr>
        <p:spPr>
          <a:xfrm>
            <a:off x="614028" y="731113"/>
            <a:ext cx="10964827" cy="3970318"/>
          </a:xfrm>
          <a:prstGeom prst="rect">
            <a:avLst/>
          </a:prstGeom>
          <a:noFill/>
        </p:spPr>
        <p:txBody>
          <a:bodyPr wrap="square">
            <a:spAutoFit/>
          </a:bodyPr>
          <a:lstStyle/>
          <a:p>
            <a:pPr>
              <a:spcAft>
                <a:spcPts val="600"/>
              </a:spcAft>
            </a:pPr>
            <a:r>
              <a:rPr lang="en-IN" sz="2400" b="1" dirty="0">
                <a:solidFill>
                  <a:srgbClr val="CC0066"/>
                </a:solidFill>
              </a:rPr>
              <a:t>DLC services</a:t>
            </a:r>
          </a:p>
          <a:p>
            <a:pPr marL="342900" indent="-342900" algn="just">
              <a:buFont typeface="Wingdings" panose="05000000000000000000" pitchFamily="2" charset="2"/>
              <a:buChar char="§"/>
            </a:pPr>
            <a:r>
              <a:rPr lang="en-IN" sz="2400" b="1" dirty="0">
                <a:solidFill>
                  <a:schemeClr val="tx1">
                    <a:lumMod val="95000"/>
                    <a:lumOff val="5000"/>
                  </a:schemeClr>
                </a:solidFill>
              </a:rPr>
              <a:t>Frame Size </a:t>
            </a:r>
          </a:p>
          <a:p>
            <a:pPr marL="800100" lvl="1" indent="-342900" algn="just">
              <a:buFont typeface="Arial" panose="020B0604020202020204" pitchFamily="34" charset="0"/>
              <a:buChar char="•"/>
            </a:pPr>
            <a:r>
              <a:rPr lang="en-US" sz="2300" dirty="0">
                <a:solidFill>
                  <a:schemeClr val="tx1">
                    <a:lumMod val="95000"/>
                    <a:lumOff val="5000"/>
                  </a:schemeClr>
                </a:solidFill>
              </a:rPr>
              <a:t>Frames can be of </a:t>
            </a:r>
            <a:r>
              <a:rPr lang="en-US" sz="2300" dirty="0">
                <a:solidFill>
                  <a:srgbClr val="0000FF"/>
                </a:solidFill>
              </a:rPr>
              <a:t>fixed or variable size</a:t>
            </a:r>
          </a:p>
          <a:p>
            <a:pPr marL="1169988" lvl="2" indent="-361950" algn="just">
              <a:spcAft>
                <a:spcPts val="600"/>
              </a:spcAft>
              <a:buFont typeface="Courier New" panose="02070309020205020404" pitchFamily="49" charset="0"/>
              <a:buChar char="o"/>
            </a:pPr>
            <a:r>
              <a:rPr lang="en-US" sz="2300" dirty="0">
                <a:solidFill>
                  <a:schemeClr val="tx1">
                    <a:lumMod val="95000"/>
                    <a:lumOff val="5000"/>
                  </a:schemeClr>
                </a:solidFill>
              </a:rPr>
              <a:t>In </a:t>
            </a:r>
            <a:r>
              <a:rPr lang="en-US" sz="2300" dirty="0">
                <a:solidFill>
                  <a:srgbClr val="0000FF"/>
                </a:solidFill>
              </a:rPr>
              <a:t>fixed-size framing</a:t>
            </a:r>
            <a:r>
              <a:rPr lang="en-US" sz="2300" dirty="0">
                <a:solidFill>
                  <a:schemeClr val="tx1">
                    <a:lumMod val="95000"/>
                    <a:lumOff val="5000"/>
                  </a:schemeClr>
                </a:solidFill>
              </a:rPr>
              <a:t>, </a:t>
            </a:r>
            <a:r>
              <a:rPr lang="en-US" sz="2300" dirty="0">
                <a:solidFill>
                  <a:srgbClr val="0000FF"/>
                </a:solidFill>
              </a:rPr>
              <a:t>there is no need for defining the boundaries of the frames</a:t>
            </a:r>
            <a:r>
              <a:rPr lang="en-US" sz="2300" dirty="0">
                <a:solidFill>
                  <a:schemeClr val="tx1">
                    <a:lumMod val="95000"/>
                    <a:lumOff val="5000"/>
                  </a:schemeClr>
                </a:solidFill>
              </a:rPr>
              <a:t>; the size itself can be used as a delimiter. </a:t>
            </a:r>
          </a:p>
          <a:p>
            <a:pPr marL="1169988" lvl="2" indent="-361950" algn="just">
              <a:spcAft>
                <a:spcPts val="600"/>
              </a:spcAft>
              <a:buFont typeface="Courier New" panose="02070309020205020404" pitchFamily="49" charset="0"/>
              <a:buChar char="o"/>
            </a:pPr>
            <a:r>
              <a:rPr lang="en-US" sz="2300" dirty="0">
                <a:solidFill>
                  <a:schemeClr val="tx1">
                    <a:lumMod val="95000"/>
                    <a:lumOff val="5000"/>
                  </a:schemeClr>
                </a:solidFill>
              </a:rPr>
              <a:t>In </a:t>
            </a:r>
            <a:r>
              <a:rPr lang="en-US" sz="2300" dirty="0">
                <a:solidFill>
                  <a:srgbClr val="0000FF"/>
                </a:solidFill>
              </a:rPr>
              <a:t>variable-size framing</a:t>
            </a:r>
            <a:r>
              <a:rPr lang="en-US" sz="2300" dirty="0">
                <a:solidFill>
                  <a:schemeClr val="tx1">
                    <a:lumMod val="95000"/>
                    <a:lumOff val="5000"/>
                  </a:schemeClr>
                </a:solidFill>
              </a:rPr>
              <a:t> it is necessary to </a:t>
            </a:r>
            <a:r>
              <a:rPr lang="en-US" sz="2300" dirty="0">
                <a:solidFill>
                  <a:srgbClr val="0000FF"/>
                </a:solidFill>
              </a:rPr>
              <a:t>define the end of one frame and the beginning of the next</a:t>
            </a:r>
            <a:endParaRPr lang="en-US" sz="2300" dirty="0">
              <a:solidFill>
                <a:schemeClr val="tx1">
                  <a:lumMod val="95000"/>
                  <a:lumOff val="5000"/>
                </a:schemeClr>
              </a:solidFill>
            </a:endParaRPr>
          </a:p>
          <a:p>
            <a:pPr marL="800100" lvl="1" indent="-342900" algn="just">
              <a:spcAft>
                <a:spcPts val="600"/>
              </a:spcAft>
              <a:buFont typeface="Arial" panose="020B0604020202020204" pitchFamily="34" charset="0"/>
              <a:buChar char="•"/>
            </a:pPr>
            <a:r>
              <a:rPr lang="en-US" sz="2300" dirty="0">
                <a:solidFill>
                  <a:schemeClr val="tx1">
                    <a:lumMod val="95000"/>
                    <a:lumOff val="5000"/>
                  </a:schemeClr>
                </a:solidFill>
              </a:rPr>
              <a:t>There </a:t>
            </a:r>
            <a:r>
              <a:rPr lang="en-US" sz="2300" dirty="0">
                <a:solidFill>
                  <a:srgbClr val="0000FF"/>
                </a:solidFill>
              </a:rPr>
              <a:t>are two approaches</a:t>
            </a:r>
          </a:p>
          <a:p>
            <a:pPr marL="1169988" lvl="2" indent="-361950" algn="just">
              <a:buFont typeface="Courier New" panose="02070309020205020404" pitchFamily="49" charset="0"/>
              <a:buChar char="o"/>
            </a:pPr>
            <a:r>
              <a:rPr lang="en-US" sz="2300" dirty="0">
                <a:solidFill>
                  <a:srgbClr val="0000FF"/>
                </a:solidFill>
              </a:rPr>
              <a:t>Character/ Byte Oriented</a:t>
            </a:r>
          </a:p>
          <a:p>
            <a:pPr marL="1169988" lvl="2" indent="-361950" algn="just">
              <a:buFont typeface="Courier New" panose="02070309020205020404" pitchFamily="49" charset="0"/>
              <a:buChar char="o"/>
            </a:pPr>
            <a:r>
              <a:rPr lang="en-US" sz="2300" dirty="0">
                <a:solidFill>
                  <a:srgbClr val="0000FF"/>
                </a:solidFill>
              </a:rPr>
              <a:t>Bit oriented</a:t>
            </a:r>
            <a:endParaRPr lang="en-IN" sz="2300" dirty="0">
              <a:solidFill>
                <a:srgbClr val="0000FF"/>
              </a:solidFill>
            </a:endParaRPr>
          </a:p>
        </p:txBody>
      </p:sp>
    </p:spTree>
    <p:extLst>
      <p:ext uri="{BB962C8B-B14F-4D97-AF65-F5344CB8AC3E}">
        <p14:creationId xmlns:p14="http://schemas.microsoft.com/office/powerpoint/2010/main" val="32390554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Control (DLC) </a:t>
            </a:r>
          </a:p>
        </p:txBody>
      </p:sp>
      <p:sp>
        <p:nvSpPr>
          <p:cNvPr id="7" name="TextBox 6">
            <a:extLst>
              <a:ext uri="{FF2B5EF4-FFF2-40B4-BE49-F238E27FC236}">
                <a16:creationId xmlns:a16="http://schemas.microsoft.com/office/drawing/2014/main" id="{FEEFFA85-1E89-D2ED-0016-D2F047C6BDF1}"/>
              </a:ext>
            </a:extLst>
          </p:cNvPr>
          <p:cNvSpPr txBox="1"/>
          <p:nvPr/>
        </p:nvSpPr>
        <p:spPr>
          <a:xfrm>
            <a:off x="635737" y="741746"/>
            <a:ext cx="10911664" cy="4555093"/>
          </a:xfrm>
          <a:prstGeom prst="rect">
            <a:avLst/>
          </a:prstGeom>
          <a:noFill/>
        </p:spPr>
        <p:txBody>
          <a:bodyPr wrap="square">
            <a:spAutoFit/>
          </a:bodyPr>
          <a:lstStyle/>
          <a:p>
            <a:pPr>
              <a:spcAft>
                <a:spcPts val="600"/>
              </a:spcAft>
            </a:pPr>
            <a:r>
              <a:rPr lang="en-IN" sz="2400" b="1" dirty="0">
                <a:solidFill>
                  <a:srgbClr val="CC0066"/>
                </a:solidFill>
              </a:rPr>
              <a:t>DLC services</a:t>
            </a:r>
          </a:p>
          <a:p>
            <a:pPr marL="342900" indent="-342900" algn="just">
              <a:spcAft>
                <a:spcPts val="600"/>
              </a:spcAft>
              <a:buFont typeface="Wingdings" panose="05000000000000000000" pitchFamily="2" charset="2"/>
              <a:buChar char="§"/>
            </a:pPr>
            <a:r>
              <a:rPr lang="en-IN" sz="2400" b="1" dirty="0">
                <a:solidFill>
                  <a:schemeClr val="tx1">
                    <a:lumMod val="95000"/>
                    <a:lumOff val="5000"/>
                  </a:schemeClr>
                </a:solidFill>
              </a:rPr>
              <a:t>Frame Size </a:t>
            </a:r>
          </a:p>
          <a:p>
            <a:pPr marL="712788" lvl="2" indent="-350838" algn="just">
              <a:spcAft>
                <a:spcPts val="600"/>
              </a:spcAft>
              <a:buFont typeface="Courier New" panose="02070309020205020404" pitchFamily="49" charset="0"/>
              <a:buChar char="o"/>
            </a:pPr>
            <a:r>
              <a:rPr lang="en-US" sz="2300" b="1" dirty="0">
                <a:solidFill>
                  <a:srgbClr val="0000FF"/>
                </a:solidFill>
              </a:rPr>
              <a:t>Bit Oriented/ Bit Stuffing</a:t>
            </a:r>
          </a:p>
          <a:p>
            <a:pPr marL="893763" lvl="3" indent="-180975" algn="just" defTabSz="893763">
              <a:spcAft>
                <a:spcPts val="600"/>
              </a:spcAft>
              <a:buFont typeface="Calibri" panose="020F0502020204030204" pitchFamily="34" charset="0"/>
              <a:buChar char="˃"/>
            </a:pPr>
            <a:r>
              <a:rPr lang="en-US" sz="2300" dirty="0">
                <a:solidFill>
                  <a:schemeClr val="tx1">
                    <a:lumMod val="95000"/>
                    <a:lumOff val="5000"/>
                  </a:schemeClr>
                </a:solidFill>
              </a:rPr>
              <a:t> The data to be </a:t>
            </a:r>
            <a:r>
              <a:rPr lang="en-US" sz="2300" dirty="0">
                <a:solidFill>
                  <a:srgbClr val="0000FF"/>
                </a:solidFill>
              </a:rPr>
              <a:t>carried are 8-bit characters</a:t>
            </a:r>
            <a:endParaRPr lang="en-US" sz="2300" dirty="0">
              <a:solidFill>
                <a:schemeClr val="tx1">
                  <a:lumMod val="95000"/>
                  <a:lumOff val="5000"/>
                </a:schemeClr>
              </a:solidFill>
            </a:endParaRPr>
          </a:p>
          <a:p>
            <a:pPr marL="982663" lvl="3" indent="-269875" algn="just" defTabSz="893763">
              <a:spcAft>
                <a:spcPts val="600"/>
              </a:spcAft>
              <a:buFont typeface="Calibri" panose="020F0502020204030204" pitchFamily="34" charset="0"/>
              <a:buChar char="˃"/>
            </a:pPr>
            <a:r>
              <a:rPr lang="en-US" sz="2300" dirty="0">
                <a:solidFill>
                  <a:schemeClr val="tx1">
                    <a:lumMod val="95000"/>
                    <a:lumOff val="5000"/>
                  </a:schemeClr>
                </a:solidFill>
              </a:rPr>
              <a:t>In </a:t>
            </a:r>
            <a:r>
              <a:rPr lang="en-US" sz="2300" dirty="0">
                <a:solidFill>
                  <a:srgbClr val="0000FF"/>
                </a:solidFill>
              </a:rPr>
              <a:t>the header</a:t>
            </a:r>
            <a:r>
              <a:rPr lang="en-US" sz="2300" dirty="0">
                <a:solidFill>
                  <a:schemeClr val="tx1">
                    <a:lumMod val="95000"/>
                    <a:lumOff val="5000"/>
                  </a:schemeClr>
                </a:solidFill>
              </a:rPr>
              <a:t>, carries </a:t>
            </a:r>
            <a:r>
              <a:rPr lang="en-US" sz="2300" dirty="0">
                <a:solidFill>
                  <a:srgbClr val="0000FF"/>
                </a:solidFill>
              </a:rPr>
              <a:t>the source and destination addresses and other control information are multiple of 8 bits</a:t>
            </a:r>
            <a:endParaRPr lang="en-US" sz="2300" dirty="0">
              <a:solidFill>
                <a:schemeClr val="tx1">
                  <a:lumMod val="95000"/>
                  <a:lumOff val="5000"/>
                </a:schemeClr>
              </a:solidFill>
            </a:endParaRPr>
          </a:p>
          <a:p>
            <a:pPr marL="893763" lvl="3" indent="-180975" algn="just" defTabSz="893763">
              <a:spcAft>
                <a:spcPts val="600"/>
              </a:spcAft>
              <a:buFont typeface="Calibri" panose="020F0502020204030204" pitchFamily="34" charset="0"/>
              <a:buChar char="˃"/>
            </a:pPr>
            <a:r>
              <a:rPr lang="en-US" sz="2300" dirty="0">
                <a:solidFill>
                  <a:schemeClr val="tx1">
                    <a:lumMod val="95000"/>
                    <a:lumOff val="5000"/>
                  </a:schemeClr>
                </a:solidFill>
              </a:rPr>
              <a:t> Also, the trailer,  </a:t>
            </a:r>
            <a:r>
              <a:rPr lang="en-US" sz="2300" dirty="0">
                <a:solidFill>
                  <a:srgbClr val="0000FF"/>
                </a:solidFill>
              </a:rPr>
              <a:t>carries the error detection redundant bits, are multiples of 8 bits</a:t>
            </a:r>
            <a:r>
              <a:rPr lang="en-US" sz="2300" dirty="0">
                <a:solidFill>
                  <a:schemeClr val="tx1">
                    <a:lumMod val="95000"/>
                    <a:lumOff val="5000"/>
                  </a:schemeClr>
                </a:solidFill>
              </a:rPr>
              <a:t>. </a:t>
            </a:r>
          </a:p>
          <a:p>
            <a:pPr marL="985838" lvl="3" indent="-265113" algn="just" defTabSz="893763">
              <a:spcAft>
                <a:spcPts val="600"/>
              </a:spcAft>
              <a:buFont typeface="Calibri" panose="020F0502020204030204" pitchFamily="34" charset="0"/>
              <a:buChar char="˃"/>
            </a:pPr>
            <a:r>
              <a:rPr lang="en-US" sz="2300" dirty="0">
                <a:solidFill>
                  <a:schemeClr val="tx1">
                    <a:lumMod val="95000"/>
                    <a:lumOff val="5000"/>
                  </a:schemeClr>
                </a:solidFill>
              </a:rPr>
              <a:t>To separate </a:t>
            </a:r>
            <a:r>
              <a:rPr lang="en-US" sz="2300" dirty="0">
                <a:solidFill>
                  <a:srgbClr val="0000FF"/>
                </a:solidFill>
              </a:rPr>
              <a:t>one frame from the next</a:t>
            </a:r>
            <a:r>
              <a:rPr lang="en-US" sz="2300" dirty="0">
                <a:solidFill>
                  <a:schemeClr val="tx1">
                    <a:lumMod val="95000"/>
                    <a:lumOff val="5000"/>
                  </a:schemeClr>
                </a:solidFill>
              </a:rPr>
              <a:t>, an </a:t>
            </a:r>
            <a:r>
              <a:rPr lang="en-US" sz="2300" dirty="0">
                <a:solidFill>
                  <a:srgbClr val="0000FF"/>
                </a:solidFill>
              </a:rPr>
              <a:t>8-bit (1-byte) flag is added at the beginning and the end of a frame</a:t>
            </a:r>
            <a:r>
              <a:rPr lang="en-US" sz="2300" dirty="0">
                <a:solidFill>
                  <a:schemeClr val="tx1">
                    <a:lumMod val="95000"/>
                    <a:lumOff val="5000"/>
                  </a:schemeClr>
                </a:solidFill>
              </a:rPr>
              <a:t>. </a:t>
            </a:r>
          </a:p>
          <a:p>
            <a:pPr marL="893763" lvl="3" indent="-180975" algn="just" defTabSz="893763">
              <a:spcAft>
                <a:spcPts val="600"/>
              </a:spcAft>
              <a:buFont typeface="Calibri" panose="020F0502020204030204" pitchFamily="34" charset="0"/>
              <a:buChar char="˃"/>
            </a:pPr>
            <a:r>
              <a:rPr lang="en-US" sz="2300" dirty="0">
                <a:solidFill>
                  <a:schemeClr val="tx1">
                    <a:lumMod val="95000"/>
                    <a:lumOff val="5000"/>
                  </a:schemeClr>
                </a:solidFill>
              </a:rPr>
              <a:t> The </a:t>
            </a:r>
            <a:r>
              <a:rPr lang="en-US" sz="2300" dirty="0">
                <a:solidFill>
                  <a:srgbClr val="0000FF"/>
                </a:solidFill>
              </a:rPr>
              <a:t>flag</a:t>
            </a:r>
            <a:r>
              <a:rPr lang="en-US" sz="2300" dirty="0">
                <a:solidFill>
                  <a:schemeClr val="tx1">
                    <a:lumMod val="95000"/>
                    <a:lumOff val="5000"/>
                  </a:schemeClr>
                </a:solidFill>
              </a:rPr>
              <a:t>, composed of </a:t>
            </a:r>
            <a:r>
              <a:rPr lang="en-US" sz="2300" dirty="0">
                <a:solidFill>
                  <a:srgbClr val="0000FF"/>
                </a:solidFill>
              </a:rPr>
              <a:t>protocol-dependent special characters</a:t>
            </a:r>
            <a:r>
              <a:rPr lang="en-US" sz="2300" dirty="0">
                <a:solidFill>
                  <a:schemeClr val="tx1">
                    <a:lumMod val="95000"/>
                    <a:lumOff val="5000"/>
                  </a:schemeClr>
                </a:solidFill>
              </a:rPr>
              <a:t>, </a:t>
            </a:r>
            <a:r>
              <a:rPr lang="en-US" sz="2300" dirty="0">
                <a:solidFill>
                  <a:srgbClr val="0000FF"/>
                </a:solidFill>
              </a:rPr>
              <a:t>signals the start or end of a frame</a:t>
            </a:r>
            <a:r>
              <a:rPr lang="en-US" sz="2300" dirty="0">
                <a:solidFill>
                  <a:schemeClr val="tx1">
                    <a:lumMod val="95000"/>
                    <a:lumOff val="5000"/>
                  </a:schemeClr>
                </a:solidFill>
              </a:rPr>
              <a:t>. </a:t>
            </a:r>
          </a:p>
        </p:txBody>
      </p:sp>
      <p:pic>
        <p:nvPicPr>
          <p:cNvPr id="29698" name="Picture 2" descr="The two main functions of the data link layer are data link control and  media access control. Data link control deals with the design and  procedures for. - ppt download">
            <a:extLst>
              <a:ext uri="{FF2B5EF4-FFF2-40B4-BE49-F238E27FC236}">
                <a16:creationId xmlns:a16="http://schemas.microsoft.com/office/drawing/2014/main" id="{BBB7384B-97BD-7D36-440F-4CA972E53B5E}"/>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264" t="37552" r="4225" b="35062"/>
          <a:stretch/>
        </p:blipFill>
        <p:spPr bwMode="auto">
          <a:xfrm>
            <a:off x="2136256" y="5161973"/>
            <a:ext cx="8134794" cy="136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3661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Control (DLC) </a:t>
            </a:r>
          </a:p>
        </p:txBody>
      </p:sp>
      <p:pic>
        <p:nvPicPr>
          <p:cNvPr id="4" name="Picture 3">
            <a:extLst>
              <a:ext uri="{FF2B5EF4-FFF2-40B4-BE49-F238E27FC236}">
                <a16:creationId xmlns:a16="http://schemas.microsoft.com/office/drawing/2014/main" id="{7264BC2C-4F62-CF32-4AEF-BCC533B7E269}"/>
              </a:ext>
            </a:extLst>
          </p:cNvPr>
          <p:cNvPicPr>
            <a:picLocks noChangeAspect="1"/>
          </p:cNvPicPr>
          <p:nvPr/>
        </p:nvPicPr>
        <p:blipFill>
          <a:blip r:embed="rId2"/>
          <a:stretch>
            <a:fillRect/>
          </a:stretch>
        </p:blipFill>
        <p:spPr>
          <a:xfrm>
            <a:off x="2101246" y="784278"/>
            <a:ext cx="7980645" cy="5647679"/>
          </a:xfrm>
          <a:prstGeom prst="rect">
            <a:avLst/>
          </a:prstGeom>
        </p:spPr>
      </p:pic>
    </p:spTree>
    <p:extLst>
      <p:ext uri="{BB962C8B-B14F-4D97-AF65-F5344CB8AC3E}">
        <p14:creationId xmlns:p14="http://schemas.microsoft.com/office/powerpoint/2010/main" val="28200607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Control (DLC) </a:t>
            </a:r>
          </a:p>
        </p:txBody>
      </p:sp>
      <p:sp>
        <p:nvSpPr>
          <p:cNvPr id="7" name="TextBox 6">
            <a:extLst>
              <a:ext uri="{FF2B5EF4-FFF2-40B4-BE49-F238E27FC236}">
                <a16:creationId xmlns:a16="http://schemas.microsoft.com/office/drawing/2014/main" id="{FEEFFA85-1E89-D2ED-0016-D2F047C6BDF1}"/>
              </a:ext>
            </a:extLst>
          </p:cNvPr>
          <p:cNvSpPr txBox="1"/>
          <p:nvPr/>
        </p:nvSpPr>
        <p:spPr>
          <a:xfrm>
            <a:off x="667636" y="700811"/>
            <a:ext cx="10911664" cy="5847755"/>
          </a:xfrm>
          <a:prstGeom prst="rect">
            <a:avLst/>
          </a:prstGeom>
          <a:noFill/>
        </p:spPr>
        <p:txBody>
          <a:bodyPr wrap="square">
            <a:spAutoFit/>
          </a:bodyPr>
          <a:lstStyle/>
          <a:p>
            <a:r>
              <a:rPr lang="en-IN" sz="2400" b="1" dirty="0">
                <a:solidFill>
                  <a:srgbClr val="CC0066"/>
                </a:solidFill>
              </a:rPr>
              <a:t>DLC services</a:t>
            </a:r>
          </a:p>
          <a:p>
            <a:pPr marL="342900" indent="-342900" algn="just">
              <a:spcAft>
                <a:spcPts val="600"/>
              </a:spcAft>
              <a:buFont typeface="Wingdings" panose="05000000000000000000" pitchFamily="2" charset="2"/>
              <a:buChar char="§"/>
            </a:pPr>
            <a:r>
              <a:rPr lang="en-IN" sz="2400" b="1" dirty="0">
                <a:solidFill>
                  <a:schemeClr val="tx1">
                    <a:lumMod val="95000"/>
                    <a:lumOff val="5000"/>
                  </a:schemeClr>
                </a:solidFill>
              </a:rPr>
              <a:t>Frame Size </a:t>
            </a:r>
          </a:p>
          <a:p>
            <a:pPr marL="704850" lvl="1" indent="-342900" algn="just">
              <a:spcAft>
                <a:spcPts val="600"/>
              </a:spcAft>
              <a:buFont typeface="Courier New" panose="02070309020205020404" pitchFamily="49" charset="0"/>
              <a:buChar char="o"/>
            </a:pPr>
            <a:r>
              <a:rPr lang="en-IN" sz="2300" b="1" dirty="0">
                <a:solidFill>
                  <a:srgbClr val="0000FF"/>
                </a:solidFill>
              </a:rPr>
              <a:t>Byte Stuffing</a:t>
            </a:r>
          </a:p>
          <a:p>
            <a:pPr marL="1073150" lvl="2" indent="-360363" algn="just">
              <a:spcAft>
                <a:spcPts val="600"/>
              </a:spcAft>
              <a:buFont typeface="Calibri" panose="020F0502020204030204" pitchFamily="34" charset="0"/>
              <a:buChar char="˃"/>
            </a:pPr>
            <a:r>
              <a:rPr lang="en-US" sz="2200" dirty="0">
                <a:solidFill>
                  <a:schemeClr val="tx1">
                    <a:lumMod val="95000"/>
                    <a:lumOff val="5000"/>
                  </a:schemeClr>
                </a:solidFill>
              </a:rPr>
              <a:t>The </a:t>
            </a:r>
            <a:r>
              <a:rPr lang="en-US" sz="2200" dirty="0">
                <a:solidFill>
                  <a:srgbClr val="0000FF"/>
                </a:solidFill>
              </a:rPr>
              <a:t>flag used as delimiter is usually selected to be any character not used for text communication </a:t>
            </a:r>
          </a:p>
          <a:p>
            <a:pPr marL="1073150" lvl="2" indent="-360363" algn="just">
              <a:spcAft>
                <a:spcPts val="600"/>
              </a:spcAft>
              <a:buFont typeface="Calibri" panose="020F0502020204030204" pitchFamily="34" charset="0"/>
              <a:buChar char="˃"/>
            </a:pPr>
            <a:r>
              <a:rPr lang="en-US" sz="2200" dirty="0">
                <a:solidFill>
                  <a:schemeClr val="tx1">
                    <a:lumMod val="95000"/>
                    <a:lumOff val="5000"/>
                  </a:schemeClr>
                </a:solidFill>
              </a:rPr>
              <a:t>However, with other types of data like </a:t>
            </a:r>
            <a:r>
              <a:rPr lang="en-US" sz="2200" dirty="0">
                <a:solidFill>
                  <a:srgbClr val="0000FF"/>
                </a:solidFill>
              </a:rPr>
              <a:t>graphics, audio, video, the flag may become part of data and receiver may think it to be end of the frame</a:t>
            </a:r>
            <a:endParaRPr lang="en-US" sz="2200" dirty="0">
              <a:solidFill>
                <a:schemeClr val="tx1">
                  <a:lumMod val="95000"/>
                  <a:lumOff val="5000"/>
                </a:schemeClr>
              </a:solidFill>
            </a:endParaRPr>
          </a:p>
          <a:p>
            <a:pPr marL="1073150" lvl="2" indent="-360363" algn="just">
              <a:spcAft>
                <a:spcPts val="600"/>
              </a:spcAft>
              <a:buFont typeface="Calibri" panose="020F0502020204030204" pitchFamily="34" charset="0"/>
              <a:buChar char="˃"/>
            </a:pPr>
            <a:r>
              <a:rPr lang="en-US" sz="2200" dirty="0">
                <a:solidFill>
                  <a:schemeClr val="tx1">
                    <a:lumMod val="95000"/>
                    <a:lumOff val="5000"/>
                  </a:schemeClr>
                </a:solidFill>
              </a:rPr>
              <a:t>To prevent this, </a:t>
            </a:r>
            <a:r>
              <a:rPr lang="en-US" sz="2200" dirty="0">
                <a:solidFill>
                  <a:srgbClr val="0000FF"/>
                </a:solidFill>
              </a:rPr>
              <a:t>byte stuffing technique is used- A special byte is added to the data section of the frame when there is a character with the same pattern as the flag</a:t>
            </a:r>
          </a:p>
          <a:p>
            <a:pPr marL="1073150" lvl="2" indent="-360363" algn="just">
              <a:spcAft>
                <a:spcPts val="600"/>
              </a:spcAft>
              <a:buFont typeface="Calibri" panose="020F0502020204030204" pitchFamily="34" charset="0"/>
              <a:buChar char="˃"/>
            </a:pPr>
            <a:r>
              <a:rPr lang="en-US" sz="2200" dirty="0">
                <a:solidFill>
                  <a:schemeClr val="tx1">
                    <a:lumMod val="95000"/>
                    <a:lumOff val="5000"/>
                  </a:schemeClr>
                </a:solidFill>
              </a:rPr>
              <a:t>The </a:t>
            </a:r>
            <a:r>
              <a:rPr lang="en-US" sz="2200" dirty="0">
                <a:solidFill>
                  <a:srgbClr val="0000FF"/>
                </a:solidFill>
              </a:rPr>
              <a:t>data section is stuffed with an extra byte. This byte is usually called the escape character (ESC) and has a predefined bit pattern</a:t>
            </a:r>
            <a:endParaRPr lang="en-US" sz="2200" dirty="0">
              <a:solidFill>
                <a:schemeClr val="tx1">
                  <a:lumMod val="95000"/>
                  <a:lumOff val="5000"/>
                </a:schemeClr>
              </a:solidFill>
            </a:endParaRPr>
          </a:p>
          <a:p>
            <a:pPr marL="1073150" lvl="2" indent="-360363" algn="just">
              <a:spcAft>
                <a:spcPts val="600"/>
              </a:spcAft>
              <a:buFont typeface="Calibri" panose="020F0502020204030204" pitchFamily="34" charset="0"/>
              <a:buChar char="˃"/>
            </a:pPr>
            <a:r>
              <a:rPr lang="en-US" sz="2200" dirty="0">
                <a:solidFill>
                  <a:schemeClr val="tx1">
                    <a:lumMod val="95000"/>
                    <a:lumOff val="5000"/>
                  </a:schemeClr>
                </a:solidFill>
              </a:rPr>
              <a:t>Whenever the </a:t>
            </a:r>
            <a:r>
              <a:rPr lang="en-US" sz="2200" dirty="0">
                <a:solidFill>
                  <a:srgbClr val="0000FF"/>
                </a:solidFill>
              </a:rPr>
              <a:t>receiver encounters the ESC character</a:t>
            </a:r>
            <a:r>
              <a:rPr lang="en-US" sz="2200" dirty="0">
                <a:solidFill>
                  <a:schemeClr val="tx1">
                    <a:lumMod val="95000"/>
                    <a:lumOff val="5000"/>
                  </a:schemeClr>
                </a:solidFill>
              </a:rPr>
              <a:t>, </a:t>
            </a:r>
            <a:r>
              <a:rPr lang="en-US" sz="2200" dirty="0">
                <a:solidFill>
                  <a:srgbClr val="0000FF"/>
                </a:solidFill>
              </a:rPr>
              <a:t>it removes it from the data section and treats the next character as data, not as a delimiting flag</a:t>
            </a:r>
            <a:endParaRPr lang="en-US" sz="2200" dirty="0">
              <a:solidFill>
                <a:schemeClr val="tx1">
                  <a:lumMod val="95000"/>
                  <a:lumOff val="5000"/>
                </a:schemeClr>
              </a:solidFill>
            </a:endParaRPr>
          </a:p>
          <a:p>
            <a:pPr marL="1073150" lvl="2" indent="-360363" algn="just">
              <a:spcAft>
                <a:spcPts val="600"/>
              </a:spcAft>
              <a:buFont typeface="Calibri" panose="020F0502020204030204" pitchFamily="34" charset="0"/>
              <a:buChar char="˃"/>
            </a:pPr>
            <a:r>
              <a:rPr lang="en-US" sz="2200" dirty="0">
                <a:solidFill>
                  <a:schemeClr val="tx1">
                    <a:lumMod val="95000"/>
                    <a:lumOff val="5000"/>
                  </a:schemeClr>
                </a:solidFill>
              </a:rPr>
              <a:t>If the </a:t>
            </a:r>
            <a:r>
              <a:rPr lang="en-US" sz="2200" dirty="0">
                <a:solidFill>
                  <a:srgbClr val="0000FF"/>
                </a:solidFill>
              </a:rPr>
              <a:t>escape character is part of the text, an extra one is added to show that the second one is part of the text</a:t>
            </a:r>
            <a:r>
              <a:rPr lang="en-US" sz="2200" dirty="0">
                <a:solidFill>
                  <a:schemeClr val="tx1">
                    <a:lumMod val="95000"/>
                    <a:lumOff val="5000"/>
                  </a:schemeClr>
                </a:solidFill>
              </a:rPr>
              <a:t> </a:t>
            </a:r>
            <a:r>
              <a:rPr lang="en-IN" sz="2200" dirty="0">
                <a:solidFill>
                  <a:schemeClr val="tx1">
                    <a:lumMod val="95000"/>
                    <a:lumOff val="5000"/>
                  </a:schemeClr>
                </a:solidFill>
              </a:rPr>
              <a:t> </a:t>
            </a:r>
          </a:p>
        </p:txBody>
      </p:sp>
    </p:spTree>
    <p:extLst>
      <p:ext uri="{BB962C8B-B14F-4D97-AF65-F5344CB8AC3E}">
        <p14:creationId xmlns:p14="http://schemas.microsoft.com/office/powerpoint/2010/main" val="11979446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Control (DLC) </a:t>
            </a:r>
          </a:p>
        </p:txBody>
      </p:sp>
      <p:pic>
        <p:nvPicPr>
          <p:cNvPr id="4" name="Picture 3">
            <a:extLst>
              <a:ext uri="{FF2B5EF4-FFF2-40B4-BE49-F238E27FC236}">
                <a16:creationId xmlns:a16="http://schemas.microsoft.com/office/drawing/2014/main" id="{97CC3CAB-7369-1FCD-40F3-F16752DD690C}"/>
              </a:ext>
            </a:extLst>
          </p:cNvPr>
          <p:cNvPicPr>
            <a:picLocks noChangeAspect="1"/>
          </p:cNvPicPr>
          <p:nvPr/>
        </p:nvPicPr>
        <p:blipFill>
          <a:blip r:embed="rId2"/>
          <a:stretch>
            <a:fillRect/>
          </a:stretch>
        </p:blipFill>
        <p:spPr>
          <a:xfrm>
            <a:off x="2092201" y="829998"/>
            <a:ext cx="7806179" cy="5485981"/>
          </a:xfrm>
          <a:prstGeom prst="rect">
            <a:avLst/>
          </a:prstGeom>
        </p:spPr>
      </p:pic>
    </p:spTree>
    <p:extLst>
      <p:ext uri="{BB962C8B-B14F-4D97-AF65-F5344CB8AC3E}">
        <p14:creationId xmlns:p14="http://schemas.microsoft.com/office/powerpoint/2010/main" val="17393283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Control (DLC) </a:t>
            </a:r>
          </a:p>
        </p:txBody>
      </p:sp>
      <p:sp>
        <p:nvSpPr>
          <p:cNvPr id="7" name="TextBox 6">
            <a:extLst>
              <a:ext uri="{FF2B5EF4-FFF2-40B4-BE49-F238E27FC236}">
                <a16:creationId xmlns:a16="http://schemas.microsoft.com/office/drawing/2014/main" id="{FEEFFA85-1E89-D2ED-0016-D2F047C6BDF1}"/>
              </a:ext>
            </a:extLst>
          </p:cNvPr>
          <p:cNvSpPr txBox="1"/>
          <p:nvPr/>
        </p:nvSpPr>
        <p:spPr>
          <a:xfrm>
            <a:off x="635737" y="661736"/>
            <a:ext cx="10920525" cy="3662541"/>
          </a:xfrm>
          <a:prstGeom prst="rect">
            <a:avLst/>
          </a:prstGeom>
          <a:noFill/>
        </p:spPr>
        <p:txBody>
          <a:bodyPr wrap="square">
            <a:spAutoFit/>
          </a:bodyPr>
          <a:lstStyle/>
          <a:p>
            <a:pPr>
              <a:spcAft>
                <a:spcPts val="600"/>
              </a:spcAft>
            </a:pPr>
            <a:r>
              <a:rPr lang="en-IN" sz="2400" b="1" dirty="0">
                <a:solidFill>
                  <a:srgbClr val="CC0066"/>
                </a:solidFill>
              </a:rPr>
              <a:t>DLC services</a:t>
            </a:r>
          </a:p>
          <a:p>
            <a:pPr marL="342900" indent="-342900" algn="just">
              <a:spcAft>
                <a:spcPts val="600"/>
              </a:spcAft>
              <a:buFont typeface="Wingdings" panose="05000000000000000000" pitchFamily="2" charset="2"/>
              <a:buChar char="§"/>
            </a:pPr>
            <a:r>
              <a:rPr lang="en-IN" sz="2200" b="1" dirty="0">
                <a:solidFill>
                  <a:schemeClr val="tx1">
                    <a:lumMod val="95000"/>
                    <a:lumOff val="5000"/>
                  </a:schemeClr>
                </a:solidFill>
              </a:rPr>
              <a:t>Flow Control</a:t>
            </a:r>
          </a:p>
          <a:p>
            <a:pPr marL="628650" lvl="1" indent="-274638" algn="just">
              <a:spcAft>
                <a:spcPts val="600"/>
              </a:spcAft>
              <a:buFont typeface="Arial" panose="020B0604020202020204" pitchFamily="34" charset="0"/>
              <a:buChar char="•"/>
            </a:pPr>
            <a:r>
              <a:rPr lang="en-US" sz="2300" dirty="0">
                <a:solidFill>
                  <a:schemeClr val="tx1">
                    <a:lumMod val="95000"/>
                    <a:lumOff val="5000"/>
                  </a:schemeClr>
                </a:solidFill>
              </a:rPr>
              <a:t>Whenever an </a:t>
            </a:r>
            <a:r>
              <a:rPr lang="en-US" sz="2300" dirty="0">
                <a:solidFill>
                  <a:srgbClr val="0000FF"/>
                </a:solidFill>
              </a:rPr>
              <a:t>entity produces items and another entity consumes them, there should be a balance between production and consumption rates</a:t>
            </a:r>
            <a:endParaRPr lang="en-US" sz="2300" dirty="0">
              <a:solidFill>
                <a:schemeClr val="tx1">
                  <a:lumMod val="95000"/>
                  <a:lumOff val="5000"/>
                </a:schemeClr>
              </a:solidFill>
            </a:endParaRPr>
          </a:p>
          <a:p>
            <a:pPr marL="628650" lvl="1" indent="-274638" algn="just">
              <a:spcAft>
                <a:spcPts val="600"/>
              </a:spcAft>
              <a:buFont typeface="Arial" panose="020B0604020202020204" pitchFamily="34" charset="0"/>
              <a:buChar char="•"/>
            </a:pPr>
            <a:r>
              <a:rPr lang="en-US" sz="2300" dirty="0">
                <a:solidFill>
                  <a:schemeClr val="tx1">
                    <a:lumMod val="95000"/>
                    <a:lumOff val="5000"/>
                  </a:schemeClr>
                </a:solidFill>
              </a:rPr>
              <a:t>If the items are </a:t>
            </a:r>
            <a:r>
              <a:rPr lang="en-US" sz="2300" dirty="0">
                <a:solidFill>
                  <a:srgbClr val="0000FF"/>
                </a:solidFill>
              </a:rPr>
              <a:t>produced faster than they can be consumed</a:t>
            </a:r>
            <a:r>
              <a:rPr lang="en-US" sz="2300" dirty="0">
                <a:solidFill>
                  <a:schemeClr val="tx1">
                    <a:lumMod val="95000"/>
                    <a:lumOff val="5000"/>
                  </a:schemeClr>
                </a:solidFill>
              </a:rPr>
              <a:t>, the </a:t>
            </a:r>
            <a:r>
              <a:rPr lang="en-US" sz="2300" dirty="0">
                <a:solidFill>
                  <a:srgbClr val="0000FF"/>
                </a:solidFill>
              </a:rPr>
              <a:t>consumer can be overwhelmed and may need to discard some items</a:t>
            </a:r>
          </a:p>
          <a:p>
            <a:pPr marL="628650" lvl="1" indent="-274638" algn="just">
              <a:spcAft>
                <a:spcPts val="600"/>
              </a:spcAft>
              <a:buFont typeface="Arial" panose="020B0604020202020204" pitchFamily="34" charset="0"/>
              <a:buChar char="•"/>
            </a:pPr>
            <a:r>
              <a:rPr lang="en-US" sz="2300" dirty="0">
                <a:solidFill>
                  <a:schemeClr val="tx1">
                    <a:lumMod val="95000"/>
                    <a:lumOff val="5000"/>
                  </a:schemeClr>
                </a:solidFill>
              </a:rPr>
              <a:t>If the </a:t>
            </a:r>
            <a:r>
              <a:rPr lang="en-US" sz="2300" dirty="0">
                <a:solidFill>
                  <a:srgbClr val="0000FF"/>
                </a:solidFill>
              </a:rPr>
              <a:t>items are produced more slowly than they can be consumed, the consumer must wait, and the system becomes less efficient</a:t>
            </a:r>
          </a:p>
          <a:p>
            <a:pPr marL="628650" lvl="1" indent="-274638" algn="just">
              <a:spcAft>
                <a:spcPts val="600"/>
              </a:spcAft>
              <a:buFont typeface="Arial" panose="020B0604020202020204" pitchFamily="34" charset="0"/>
              <a:buChar char="•"/>
            </a:pPr>
            <a:r>
              <a:rPr lang="en-US" sz="2300" dirty="0">
                <a:solidFill>
                  <a:schemeClr val="tx1">
                    <a:lumMod val="95000"/>
                    <a:lumOff val="5000"/>
                  </a:schemeClr>
                </a:solidFill>
              </a:rPr>
              <a:t>Methods: </a:t>
            </a:r>
            <a:r>
              <a:rPr lang="en-US" sz="2300" dirty="0">
                <a:solidFill>
                  <a:srgbClr val="0000FF"/>
                </a:solidFill>
              </a:rPr>
              <a:t>Feedback and Use of Buffers</a:t>
            </a:r>
            <a:endParaRPr lang="en-US" sz="2300" dirty="0">
              <a:solidFill>
                <a:schemeClr val="tx1">
                  <a:lumMod val="95000"/>
                  <a:lumOff val="5000"/>
                </a:schemeClr>
              </a:solidFill>
            </a:endParaRPr>
          </a:p>
        </p:txBody>
      </p:sp>
      <p:pic>
        <p:nvPicPr>
          <p:cNvPr id="6" name="Picture 5">
            <a:extLst>
              <a:ext uri="{FF2B5EF4-FFF2-40B4-BE49-F238E27FC236}">
                <a16:creationId xmlns:a16="http://schemas.microsoft.com/office/drawing/2014/main" id="{5FAD5D33-ECA9-3F20-7AA3-3705594FB28D}"/>
              </a:ext>
            </a:extLst>
          </p:cNvPr>
          <p:cNvPicPr>
            <a:picLocks noChangeAspect="1"/>
          </p:cNvPicPr>
          <p:nvPr/>
        </p:nvPicPr>
        <p:blipFill>
          <a:blip r:embed="rId2"/>
          <a:stretch>
            <a:fillRect/>
          </a:stretch>
        </p:blipFill>
        <p:spPr>
          <a:xfrm>
            <a:off x="1802595" y="4502836"/>
            <a:ext cx="8331628" cy="1771741"/>
          </a:xfrm>
          <a:prstGeom prst="rect">
            <a:avLst/>
          </a:prstGeom>
        </p:spPr>
      </p:pic>
    </p:spTree>
    <p:extLst>
      <p:ext uri="{BB962C8B-B14F-4D97-AF65-F5344CB8AC3E}">
        <p14:creationId xmlns:p14="http://schemas.microsoft.com/office/powerpoint/2010/main" val="2312492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1009649" y="142837"/>
            <a:ext cx="10506741" cy="618581"/>
          </a:xfrm>
        </p:spPr>
        <p:txBody>
          <a:bodyPr/>
          <a:lstStyle/>
          <a:p>
            <a:r>
              <a:rPr lang="en-IN" dirty="0"/>
              <a:t>Data Link Control (Contd.) </a:t>
            </a:r>
          </a:p>
        </p:txBody>
      </p:sp>
      <p:sp>
        <p:nvSpPr>
          <p:cNvPr id="7" name="TextBox 6">
            <a:extLst>
              <a:ext uri="{FF2B5EF4-FFF2-40B4-BE49-F238E27FC236}">
                <a16:creationId xmlns:a16="http://schemas.microsoft.com/office/drawing/2014/main" id="{FEEFFA85-1E89-D2ED-0016-D2F047C6BDF1}"/>
              </a:ext>
            </a:extLst>
          </p:cNvPr>
          <p:cNvSpPr txBox="1"/>
          <p:nvPr/>
        </p:nvSpPr>
        <p:spPr>
          <a:xfrm>
            <a:off x="619876" y="565838"/>
            <a:ext cx="10920525" cy="6017032"/>
          </a:xfrm>
          <a:prstGeom prst="rect">
            <a:avLst/>
          </a:prstGeom>
          <a:noFill/>
        </p:spPr>
        <p:txBody>
          <a:bodyPr wrap="square">
            <a:spAutoFit/>
          </a:bodyPr>
          <a:lstStyle/>
          <a:p>
            <a:pPr>
              <a:spcAft>
                <a:spcPts val="600"/>
              </a:spcAft>
            </a:pPr>
            <a:r>
              <a:rPr lang="en-IN" sz="2400" b="1" dirty="0">
                <a:solidFill>
                  <a:srgbClr val="CC0066"/>
                </a:solidFill>
              </a:rPr>
              <a:t>DLC services</a:t>
            </a:r>
          </a:p>
          <a:p>
            <a:pPr marL="342900" indent="-342900" algn="just">
              <a:spcAft>
                <a:spcPts val="600"/>
              </a:spcAft>
              <a:buFont typeface="Wingdings" panose="05000000000000000000" pitchFamily="2" charset="2"/>
              <a:buChar char="§"/>
            </a:pPr>
            <a:r>
              <a:rPr lang="en-IN" sz="2200" b="1" dirty="0">
                <a:solidFill>
                  <a:schemeClr val="tx1">
                    <a:lumMod val="95000"/>
                    <a:lumOff val="5000"/>
                  </a:schemeClr>
                </a:solidFill>
              </a:rPr>
              <a:t>Flow Control</a:t>
            </a:r>
          </a:p>
          <a:p>
            <a:pPr marL="800100" lvl="1" indent="-342900" algn="just">
              <a:spcAft>
                <a:spcPts val="600"/>
              </a:spcAft>
              <a:buFont typeface="Wingdings" panose="05000000000000000000" pitchFamily="2" charset="2"/>
              <a:buChar char="§"/>
            </a:pPr>
            <a:r>
              <a:rPr lang="en-US" sz="2300" dirty="0">
                <a:solidFill>
                  <a:schemeClr val="tx1">
                    <a:lumMod val="95000"/>
                    <a:lumOff val="5000"/>
                  </a:schemeClr>
                </a:solidFill>
              </a:rPr>
              <a:t>The </a:t>
            </a:r>
            <a:r>
              <a:rPr lang="en-US" sz="2300" dirty="0">
                <a:solidFill>
                  <a:srgbClr val="0000FF"/>
                </a:solidFill>
              </a:rPr>
              <a:t>data-link layer at the sending node tries to push frames toward the data-link layer at the receiving node</a:t>
            </a:r>
            <a:r>
              <a:rPr lang="en-US" sz="2300" dirty="0">
                <a:solidFill>
                  <a:schemeClr val="tx1">
                    <a:lumMod val="95000"/>
                    <a:lumOff val="5000"/>
                  </a:schemeClr>
                </a:solidFill>
              </a:rPr>
              <a:t>. </a:t>
            </a:r>
          </a:p>
          <a:p>
            <a:pPr marL="800100" lvl="1" indent="-342900" algn="just">
              <a:spcAft>
                <a:spcPts val="600"/>
              </a:spcAft>
              <a:buFont typeface="Wingdings" panose="05000000000000000000" pitchFamily="2" charset="2"/>
              <a:buChar char="§"/>
            </a:pPr>
            <a:r>
              <a:rPr lang="en-US" sz="2300" dirty="0">
                <a:solidFill>
                  <a:schemeClr val="tx1">
                    <a:lumMod val="95000"/>
                    <a:lumOff val="5000"/>
                  </a:schemeClr>
                </a:solidFill>
              </a:rPr>
              <a:t>If the </a:t>
            </a:r>
            <a:r>
              <a:rPr lang="en-US" sz="2300" dirty="0">
                <a:solidFill>
                  <a:srgbClr val="0000FF"/>
                </a:solidFill>
              </a:rPr>
              <a:t>receiving node cannot process and deliver the packet to its network layer at the same rate that the frames arrive</a:t>
            </a:r>
            <a:r>
              <a:rPr lang="en-US" sz="2300" dirty="0">
                <a:solidFill>
                  <a:schemeClr val="tx1">
                    <a:lumMod val="95000"/>
                    <a:lumOff val="5000"/>
                  </a:schemeClr>
                </a:solidFill>
              </a:rPr>
              <a:t>, it becomes overwhelmed with frames</a:t>
            </a:r>
          </a:p>
          <a:p>
            <a:pPr marL="800100" lvl="1" indent="-342900" algn="just">
              <a:spcAft>
                <a:spcPts val="600"/>
              </a:spcAft>
              <a:buFont typeface="Wingdings" panose="05000000000000000000" pitchFamily="2" charset="2"/>
              <a:buChar char="§"/>
            </a:pPr>
            <a:r>
              <a:rPr lang="en-US" sz="2300" dirty="0">
                <a:solidFill>
                  <a:schemeClr val="tx1">
                    <a:lumMod val="95000"/>
                    <a:lumOff val="5000"/>
                  </a:schemeClr>
                </a:solidFill>
              </a:rPr>
              <a:t>The </a:t>
            </a:r>
            <a:r>
              <a:rPr lang="en-US" sz="2300" dirty="0">
                <a:solidFill>
                  <a:srgbClr val="0000FF"/>
                </a:solidFill>
              </a:rPr>
              <a:t>Flow control in this case can be feedback from the receiving node to the sending node to stop or slow down pushing frames</a:t>
            </a:r>
            <a:endParaRPr lang="en-US" sz="2300" dirty="0">
              <a:solidFill>
                <a:schemeClr val="tx1">
                  <a:lumMod val="95000"/>
                  <a:lumOff val="5000"/>
                </a:schemeClr>
              </a:solidFill>
            </a:endParaRPr>
          </a:p>
          <a:p>
            <a:pPr marL="800100" lvl="1" indent="-342900" algn="just">
              <a:spcAft>
                <a:spcPts val="600"/>
              </a:spcAft>
              <a:buFont typeface="Wingdings" panose="05000000000000000000" pitchFamily="2" charset="2"/>
              <a:buChar char="§"/>
            </a:pPr>
            <a:r>
              <a:rPr lang="en-US" sz="2300" dirty="0">
                <a:solidFill>
                  <a:schemeClr val="tx1">
                    <a:lumMod val="95000"/>
                    <a:lumOff val="5000"/>
                  </a:schemeClr>
                </a:solidFill>
              </a:rPr>
              <a:t>Implementation using Buffers </a:t>
            </a:r>
          </a:p>
          <a:p>
            <a:pPr marL="1169988" lvl="2" indent="-361950" algn="just">
              <a:spcAft>
                <a:spcPts val="600"/>
              </a:spcAft>
              <a:buFont typeface="Arial" panose="020B0604020202020204" pitchFamily="34" charset="0"/>
              <a:buChar char="•"/>
            </a:pPr>
            <a:r>
              <a:rPr lang="en-US" sz="2300" dirty="0">
                <a:solidFill>
                  <a:schemeClr val="tx1">
                    <a:lumMod val="95000"/>
                    <a:lumOff val="5000"/>
                  </a:schemeClr>
                </a:solidFill>
              </a:rPr>
              <a:t>A </a:t>
            </a:r>
            <a:r>
              <a:rPr lang="en-US" sz="2300" dirty="0">
                <a:solidFill>
                  <a:srgbClr val="0000FF"/>
                </a:solidFill>
              </a:rPr>
              <a:t>buffer is a set of memory locations that can hold packets at the sender and receiver</a:t>
            </a:r>
          </a:p>
          <a:p>
            <a:pPr marL="1169988" lvl="2" indent="-361950" algn="just">
              <a:spcAft>
                <a:spcPts val="600"/>
              </a:spcAft>
              <a:buFont typeface="Arial" panose="020B0604020202020204" pitchFamily="34" charset="0"/>
              <a:buChar char="•"/>
            </a:pPr>
            <a:r>
              <a:rPr lang="en-US" sz="2300" dirty="0">
                <a:solidFill>
                  <a:schemeClr val="tx1">
                    <a:lumMod val="95000"/>
                    <a:lumOff val="5000"/>
                  </a:schemeClr>
                </a:solidFill>
              </a:rPr>
              <a:t>The </a:t>
            </a:r>
            <a:r>
              <a:rPr lang="en-US" sz="2300" dirty="0">
                <a:solidFill>
                  <a:srgbClr val="0000FF"/>
                </a:solidFill>
              </a:rPr>
              <a:t>flow control communication can occur by sending signals from the consumer to the producer</a:t>
            </a:r>
          </a:p>
          <a:p>
            <a:pPr marL="1169988" lvl="2" indent="-361950" algn="just">
              <a:spcAft>
                <a:spcPts val="600"/>
              </a:spcAft>
              <a:buFont typeface="Arial" panose="020B0604020202020204" pitchFamily="34" charset="0"/>
              <a:buChar char="•"/>
            </a:pPr>
            <a:r>
              <a:rPr lang="en-US" sz="2300" dirty="0">
                <a:solidFill>
                  <a:schemeClr val="tx1">
                    <a:lumMod val="95000"/>
                    <a:lumOff val="5000"/>
                  </a:schemeClr>
                </a:solidFill>
              </a:rPr>
              <a:t>When </a:t>
            </a:r>
            <a:r>
              <a:rPr lang="en-US" sz="2300" dirty="0">
                <a:solidFill>
                  <a:srgbClr val="0000FF"/>
                </a:solidFill>
              </a:rPr>
              <a:t>the buffer of the receiving data-link layer is full, it informs the sending data-link layer to stop pushing frame</a:t>
            </a:r>
          </a:p>
        </p:txBody>
      </p:sp>
    </p:spTree>
    <p:extLst>
      <p:ext uri="{BB962C8B-B14F-4D97-AF65-F5344CB8AC3E}">
        <p14:creationId xmlns:p14="http://schemas.microsoft.com/office/powerpoint/2010/main" val="408111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78C-D593-8E0B-E744-4CB18EB8693D}"/>
              </a:ext>
            </a:extLst>
          </p:cNvPr>
          <p:cNvSpPr>
            <a:spLocks noGrp="1"/>
          </p:cNvSpPr>
          <p:nvPr>
            <p:ph type="title"/>
          </p:nvPr>
        </p:nvSpPr>
        <p:spPr/>
        <p:txBody>
          <a:bodyPr/>
          <a:lstStyle/>
          <a:p>
            <a:r>
              <a:rPr lang="en-IN" dirty="0"/>
              <a:t>Applications</a:t>
            </a:r>
          </a:p>
        </p:txBody>
      </p:sp>
      <p:sp>
        <p:nvSpPr>
          <p:cNvPr id="5" name="Content Placeholder 4">
            <a:extLst>
              <a:ext uri="{FF2B5EF4-FFF2-40B4-BE49-F238E27FC236}">
                <a16:creationId xmlns:a16="http://schemas.microsoft.com/office/drawing/2014/main" id="{89B9C9DB-F647-67EF-AADB-E70ADC307B5A}"/>
              </a:ext>
            </a:extLst>
          </p:cNvPr>
          <p:cNvSpPr>
            <a:spLocks noGrp="1"/>
          </p:cNvSpPr>
          <p:nvPr>
            <p:ph sz="half" idx="1"/>
          </p:nvPr>
        </p:nvSpPr>
        <p:spPr>
          <a:xfrm>
            <a:off x="693420" y="845542"/>
            <a:ext cx="10805160" cy="5512727"/>
          </a:xfrm>
        </p:spPr>
        <p:txBody>
          <a:bodyPr>
            <a:normAutofit lnSpcReduction="10000"/>
          </a:bodyPr>
          <a:lstStyle/>
          <a:p>
            <a:pPr marL="0" indent="0" algn="just" fontAlgn="base">
              <a:lnSpc>
                <a:spcPct val="100000"/>
              </a:lnSpc>
              <a:spcBef>
                <a:spcPts val="0"/>
              </a:spcBef>
              <a:spcAft>
                <a:spcPts val="1200"/>
              </a:spcAft>
              <a:buNone/>
            </a:pPr>
            <a:r>
              <a:rPr lang="en-US" sz="2800" b="1" dirty="0">
                <a:solidFill>
                  <a:srgbClr val="C00000"/>
                </a:solidFill>
              </a:rPr>
              <a:t>Client-Server Programming</a:t>
            </a:r>
            <a:endParaRPr lang="en-US" sz="2800" b="1" i="0" u="none" strike="noStrike" dirty="0">
              <a:solidFill>
                <a:srgbClr val="C00000"/>
              </a:solidFill>
              <a:effectLst/>
            </a:endParaRPr>
          </a:p>
          <a:p>
            <a:pPr algn="just" fontAlgn="base">
              <a:lnSpc>
                <a:spcPct val="100000"/>
              </a:lnSpc>
              <a:spcBef>
                <a:spcPts val="0"/>
              </a:spcBef>
              <a:spcAft>
                <a:spcPts val="1200"/>
              </a:spcAft>
              <a:buFont typeface="Wingdings" panose="05000000000000000000" pitchFamily="2" charset="2"/>
              <a:buChar char="§"/>
            </a:pPr>
            <a:r>
              <a:rPr lang="en-US" sz="2300" dirty="0"/>
              <a:t>A </a:t>
            </a:r>
            <a:r>
              <a:rPr lang="en-US" sz="2300" dirty="0">
                <a:solidFill>
                  <a:srgbClr val="0000FF"/>
                </a:solidFill>
              </a:rPr>
              <a:t>Client-server programming </a:t>
            </a:r>
            <a:r>
              <a:rPr lang="en-US" sz="2300" dirty="0"/>
              <a:t>can be implemented using the </a:t>
            </a:r>
            <a:r>
              <a:rPr lang="en-US" sz="2300" dirty="0">
                <a:solidFill>
                  <a:srgbClr val="0000FF"/>
                </a:solidFill>
              </a:rPr>
              <a:t>Application Programming Interfaces (APIs) </a:t>
            </a:r>
          </a:p>
          <a:p>
            <a:pPr algn="just" fontAlgn="base">
              <a:lnSpc>
                <a:spcPct val="100000"/>
              </a:lnSpc>
              <a:spcBef>
                <a:spcPts val="0"/>
              </a:spcBef>
              <a:spcAft>
                <a:spcPts val="1200"/>
              </a:spcAft>
              <a:buFont typeface="Wingdings" panose="05000000000000000000" pitchFamily="2" charset="2"/>
              <a:buChar char="§"/>
            </a:pPr>
            <a:r>
              <a:rPr lang="en-US" sz="2300" dirty="0"/>
              <a:t>Operating System </a:t>
            </a:r>
            <a:r>
              <a:rPr lang="en-US" sz="2300" dirty="0">
                <a:solidFill>
                  <a:srgbClr val="0000FF"/>
                </a:solidFill>
              </a:rPr>
              <a:t>(OS) </a:t>
            </a:r>
            <a:r>
              <a:rPr lang="en-US" sz="2300" dirty="0"/>
              <a:t>provides </a:t>
            </a:r>
            <a:r>
              <a:rPr lang="en-US" sz="2300" dirty="0">
                <a:solidFill>
                  <a:srgbClr val="0000FF"/>
                </a:solidFill>
              </a:rPr>
              <a:t>set of interface to its networking subsystem</a:t>
            </a:r>
            <a:r>
              <a:rPr lang="en-US" sz="2300" dirty="0"/>
              <a:t>. </a:t>
            </a:r>
            <a:r>
              <a:rPr lang="en-US" sz="2300" dirty="0">
                <a:solidFill>
                  <a:srgbClr val="0000FF"/>
                </a:solidFill>
              </a:rPr>
              <a:t>This interface is often called the network application programming interface (API).</a:t>
            </a:r>
          </a:p>
          <a:p>
            <a:pPr algn="just" fontAlgn="base">
              <a:lnSpc>
                <a:spcPct val="100000"/>
              </a:lnSpc>
              <a:spcBef>
                <a:spcPts val="0"/>
              </a:spcBef>
              <a:spcAft>
                <a:spcPts val="1200"/>
              </a:spcAft>
              <a:buFont typeface="Wingdings" panose="05000000000000000000" pitchFamily="2" charset="2"/>
              <a:buChar char="§"/>
            </a:pPr>
            <a:r>
              <a:rPr lang="en-US" sz="2300" dirty="0"/>
              <a:t>Every operating system is </a:t>
            </a:r>
            <a:r>
              <a:rPr lang="en-US" sz="2300" dirty="0">
                <a:solidFill>
                  <a:srgbClr val="0000FF"/>
                </a:solidFill>
              </a:rPr>
              <a:t>free to define its own network</a:t>
            </a:r>
            <a:r>
              <a:rPr lang="en-US" sz="2300" dirty="0"/>
              <a:t>, over the time certain of these APIs have become widely supported; that is, they have been ported to operating systems other than their native system.</a:t>
            </a:r>
          </a:p>
          <a:p>
            <a:pPr algn="just" fontAlgn="base">
              <a:lnSpc>
                <a:spcPct val="100000"/>
              </a:lnSpc>
              <a:spcBef>
                <a:spcPts val="0"/>
              </a:spcBef>
              <a:spcAft>
                <a:spcPts val="1200"/>
              </a:spcAft>
              <a:buFont typeface="Wingdings" panose="05000000000000000000" pitchFamily="2" charset="2"/>
              <a:buChar char="§"/>
            </a:pPr>
            <a:r>
              <a:rPr lang="en-US" sz="2300" dirty="0">
                <a:solidFill>
                  <a:srgbClr val="0000FF"/>
                </a:solidFill>
              </a:rPr>
              <a:t>Berkeley distribution of Unix, which is now supported in virtually all popular operating systems</a:t>
            </a:r>
            <a:r>
              <a:rPr lang="en-US" sz="2300" dirty="0"/>
              <a:t>.</a:t>
            </a:r>
          </a:p>
          <a:p>
            <a:pPr algn="just" fontAlgn="base">
              <a:lnSpc>
                <a:spcPct val="100000"/>
              </a:lnSpc>
              <a:spcBef>
                <a:spcPts val="0"/>
              </a:spcBef>
              <a:spcAft>
                <a:spcPts val="1200"/>
              </a:spcAft>
              <a:buFont typeface="Wingdings" panose="05000000000000000000" pitchFamily="2" charset="2"/>
              <a:buChar char="§"/>
            </a:pPr>
            <a:r>
              <a:rPr lang="en-US" sz="2300" dirty="0"/>
              <a:t>Each </a:t>
            </a:r>
            <a:r>
              <a:rPr lang="en-US" sz="2300" dirty="0">
                <a:solidFill>
                  <a:srgbClr val="0000FF"/>
                </a:solidFill>
              </a:rPr>
              <a:t>protocol provides a certain set of services, and the API provides a syntax by which those services can be invoked on a particular computer system.</a:t>
            </a:r>
          </a:p>
          <a:p>
            <a:pPr algn="just" fontAlgn="base">
              <a:lnSpc>
                <a:spcPct val="100000"/>
              </a:lnSpc>
              <a:spcBef>
                <a:spcPts val="0"/>
              </a:spcBef>
              <a:spcAft>
                <a:spcPts val="1200"/>
              </a:spcAft>
              <a:buFont typeface="Wingdings" panose="05000000000000000000" pitchFamily="2" charset="2"/>
              <a:buChar char="§"/>
            </a:pPr>
            <a:r>
              <a:rPr lang="en-US" sz="2300" dirty="0"/>
              <a:t>The </a:t>
            </a:r>
            <a:r>
              <a:rPr lang="en-US" sz="2300" dirty="0">
                <a:solidFill>
                  <a:srgbClr val="0000FF"/>
                </a:solidFill>
              </a:rPr>
              <a:t>main abstraction of the socket interface, is the socket</a:t>
            </a:r>
          </a:p>
          <a:p>
            <a:pPr algn="just" fontAlgn="base">
              <a:lnSpc>
                <a:spcPct val="100000"/>
              </a:lnSpc>
              <a:spcBef>
                <a:spcPts val="0"/>
              </a:spcBef>
              <a:spcAft>
                <a:spcPts val="1200"/>
              </a:spcAft>
              <a:buFont typeface="Wingdings" panose="05000000000000000000" pitchFamily="2" charset="2"/>
              <a:buChar char="§"/>
            </a:pPr>
            <a:endParaRPr lang="en-US" sz="2300" dirty="0">
              <a:solidFill>
                <a:srgbClr val="0000FF"/>
              </a:solidFill>
            </a:endParaRPr>
          </a:p>
        </p:txBody>
      </p:sp>
    </p:spTree>
    <p:extLst>
      <p:ext uri="{BB962C8B-B14F-4D97-AF65-F5344CB8AC3E}">
        <p14:creationId xmlns:p14="http://schemas.microsoft.com/office/powerpoint/2010/main" val="2679366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Control (Contd.) </a:t>
            </a:r>
          </a:p>
        </p:txBody>
      </p:sp>
      <p:sp>
        <p:nvSpPr>
          <p:cNvPr id="7" name="TextBox 6">
            <a:extLst>
              <a:ext uri="{FF2B5EF4-FFF2-40B4-BE49-F238E27FC236}">
                <a16:creationId xmlns:a16="http://schemas.microsoft.com/office/drawing/2014/main" id="{FEEFFA85-1E89-D2ED-0016-D2F047C6BDF1}"/>
              </a:ext>
            </a:extLst>
          </p:cNvPr>
          <p:cNvSpPr txBox="1"/>
          <p:nvPr/>
        </p:nvSpPr>
        <p:spPr>
          <a:xfrm>
            <a:off x="631306" y="720778"/>
            <a:ext cx="10920525" cy="5778505"/>
          </a:xfrm>
          <a:prstGeom prst="rect">
            <a:avLst/>
          </a:prstGeom>
          <a:noFill/>
        </p:spPr>
        <p:txBody>
          <a:bodyPr wrap="square">
            <a:spAutoFit/>
          </a:bodyPr>
          <a:lstStyle/>
          <a:p>
            <a:pPr>
              <a:spcAft>
                <a:spcPts val="600"/>
              </a:spcAft>
            </a:pPr>
            <a:r>
              <a:rPr lang="en-IN" sz="2400" b="1" dirty="0">
                <a:solidFill>
                  <a:srgbClr val="CC0066"/>
                </a:solidFill>
              </a:rPr>
              <a:t>DLC Services</a:t>
            </a:r>
          </a:p>
          <a:p>
            <a:pPr marL="342900" indent="-342900" algn="just">
              <a:spcAft>
                <a:spcPts val="600"/>
              </a:spcAft>
              <a:buFont typeface="Wingdings" panose="05000000000000000000" pitchFamily="2" charset="2"/>
              <a:buChar char="§"/>
            </a:pPr>
            <a:r>
              <a:rPr lang="en-US" sz="2200" b="1" dirty="0">
                <a:solidFill>
                  <a:schemeClr val="tx1">
                    <a:lumMod val="95000"/>
                    <a:lumOff val="5000"/>
                  </a:schemeClr>
                </a:solidFill>
              </a:rPr>
              <a:t>Error Control </a:t>
            </a:r>
          </a:p>
          <a:p>
            <a:pPr marL="630238" lvl="1" indent="-274638" algn="just">
              <a:spcAft>
                <a:spcPts val="300"/>
              </a:spcAft>
              <a:buFont typeface="Arial" panose="020B0604020202020204" pitchFamily="34" charset="0"/>
              <a:buChar char="•"/>
            </a:pPr>
            <a:r>
              <a:rPr lang="en-US" sz="2150" dirty="0">
                <a:solidFill>
                  <a:schemeClr val="tx1">
                    <a:lumMod val="95000"/>
                    <a:lumOff val="5000"/>
                  </a:schemeClr>
                </a:solidFill>
              </a:rPr>
              <a:t>Since the </a:t>
            </a:r>
            <a:r>
              <a:rPr lang="en-US" sz="2150" dirty="0">
                <a:solidFill>
                  <a:srgbClr val="0000FF"/>
                </a:solidFill>
              </a:rPr>
              <a:t>underlying technology at the physical layer is not fully reliable</a:t>
            </a:r>
            <a:r>
              <a:rPr lang="en-US" sz="2150" dirty="0">
                <a:solidFill>
                  <a:schemeClr val="tx1">
                    <a:lumMod val="95000"/>
                    <a:lumOff val="5000"/>
                  </a:schemeClr>
                </a:solidFill>
              </a:rPr>
              <a:t>, </a:t>
            </a:r>
            <a:r>
              <a:rPr lang="en-US" sz="2150" dirty="0">
                <a:solidFill>
                  <a:srgbClr val="0000FF"/>
                </a:solidFill>
              </a:rPr>
              <a:t>error control at the data-link layer to prevent the receiving node from delivering corrupted packets to its network layer</a:t>
            </a:r>
          </a:p>
          <a:p>
            <a:pPr marL="630238" lvl="1" indent="-274638" algn="just">
              <a:spcAft>
                <a:spcPts val="300"/>
              </a:spcAft>
              <a:buFont typeface="Arial" panose="020B0604020202020204" pitchFamily="34" charset="0"/>
              <a:buChar char="•"/>
            </a:pPr>
            <a:r>
              <a:rPr lang="en-US" sz="2150" dirty="0">
                <a:solidFill>
                  <a:schemeClr val="tx1">
                    <a:lumMod val="95000"/>
                    <a:lumOff val="5000"/>
                  </a:schemeClr>
                </a:solidFill>
              </a:rPr>
              <a:t>The </a:t>
            </a:r>
            <a:r>
              <a:rPr lang="en-US" sz="2150" dirty="0">
                <a:solidFill>
                  <a:srgbClr val="0000FF"/>
                </a:solidFill>
              </a:rPr>
              <a:t>error control at the data-link layer is implemented using one of the following two methods</a:t>
            </a:r>
            <a:r>
              <a:rPr lang="en-US" sz="2150" dirty="0">
                <a:solidFill>
                  <a:schemeClr val="tx1">
                    <a:lumMod val="95000"/>
                    <a:lumOff val="5000"/>
                  </a:schemeClr>
                </a:solidFill>
              </a:rPr>
              <a:t>. In both methods, </a:t>
            </a:r>
            <a:r>
              <a:rPr lang="en-US" sz="2150" dirty="0">
                <a:solidFill>
                  <a:srgbClr val="0000FF"/>
                </a:solidFill>
              </a:rPr>
              <a:t>a </a:t>
            </a:r>
            <a:r>
              <a:rPr lang="en-US" sz="2150" b="1" dirty="0">
                <a:solidFill>
                  <a:srgbClr val="C6284A"/>
                </a:solidFill>
              </a:rPr>
              <a:t>CRC</a:t>
            </a:r>
            <a:r>
              <a:rPr lang="en-US" sz="2150" dirty="0">
                <a:solidFill>
                  <a:srgbClr val="0000FF"/>
                </a:solidFill>
              </a:rPr>
              <a:t> is added to the frame header by the sender and checked by the receiver</a:t>
            </a:r>
            <a:r>
              <a:rPr lang="en-US" sz="2150" dirty="0">
                <a:solidFill>
                  <a:schemeClr val="tx1">
                    <a:lumMod val="95000"/>
                    <a:lumOff val="5000"/>
                  </a:schemeClr>
                </a:solidFill>
              </a:rPr>
              <a:t>. </a:t>
            </a:r>
          </a:p>
          <a:p>
            <a:pPr marL="630238" lvl="1" indent="-274638" algn="just">
              <a:spcAft>
                <a:spcPts val="300"/>
              </a:spcAft>
              <a:buFont typeface="Arial" panose="020B0604020202020204" pitchFamily="34" charset="0"/>
              <a:buChar char="•"/>
            </a:pPr>
            <a:r>
              <a:rPr lang="en-US" sz="2150" dirty="0">
                <a:solidFill>
                  <a:schemeClr val="tx1">
                    <a:lumMod val="95000"/>
                    <a:lumOff val="5000"/>
                  </a:schemeClr>
                </a:solidFill>
              </a:rPr>
              <a:t>If </a:t>
            </a:r>
            <a:r>
              <a:rPr lang="en-US" sz="2150" dirty="0">
                <a:solidFill>
                  <a:srgbClr val="0000FF"/>
                </a:solidFill>
              </a:rPr>
              <a:t>the frame is corrupted</a:t>
            </a:r>
            <a:r>
              <a:rPr lang="en-US" sz="2150" dirty="0">
                <a:solidFill>
                  <a:schemeClr val="tx1">
                    <a:lumMod val="95000"/>
                    <a:lumOff val="5000"/>
                  </a:schemeClr>
                </a:solidFill>
              </a:rPr>
              <a:t>, </a:t>
            </a:r>
            <a:r>
              <a:rPr lang="en-US" sz="2150" dirty="0">
                <a:solidFill>
                  <a:srgbClr val="0000FF"/>
                </a:solidFill>
              </a:rPr>
              <a:t>it is silently discarded</a:t>
            </a:r>
            <a:r>
              <a:rPr lang="en-US" sz="2150" dirty="0">
                <a:solidFill>
                  <a:schemeClr val="tx1">
                    <a:lumMod val="95000"/>
                    <a:lumOff val="5000"/>
                  </a:schemeClr>
                </a:solidFill>
              </a:rPr>
              <a:t>; if </a:t>
            </a:r>
            <a:r>
              <a:rPr lang="en-US" sz="2150" dirty="0">
                <a:solidFill>
                  <a:srgbClr val="0000FF"/>
                </a:solidFill>
              </a:rPr>
              <a:t>it is not corrupted, the packet is delivered to the network layer. This method is used mostly in wired LANs such as Ethernet</a:t>
            </a:r>
            <a:r>
              <a:rPr lang="en-US" sz="2150" dirty="0">
                <a:solidFill>
                  <a:schemeClr val="tx1">
                    <a:lumMod val="95000"/>
                    <a:lumOff val="5000"/>
                  </a:schemeClr>
                </a:solidFill>
              </a:rPr>
              <a:t>. </a:t>
            </a:r>
          </a:p>
          <a:p>
            <a:pPr marL="630238" lvl="1" indent="-274638" algn="just">
              <a:spcAft>
                <a:spcPts val="300"/>
              </a:spcAft>
              <a:buFont typeface="Arial" panose="020B0604020202020204" pitchFamily="34" charset="0"/>
              <a:buChar char="•"/>
            </a:pPr>
            <a:r>
              <a:rPr lang="en-US" sz="2150" dirty="0">
                <a:solidFill>
                  <a:schemeClr val="tx1">
                    <a:lumMod val="95000"/>
                    <a:lumOff val="5000"/>
                  </a:schemeClr>
                </a:solidFill>
              </a:rPr>
              <a:t>If </a:t>
            </a:r>
            <a:r>
              <a:rPr lang="en-US" sz="2150" dirty="0">
                <a:solidFill>
                  <a:srgbClr val="0000FF"/>
                </a:solidFill>
              </a:rPr>
              <a:t>the frame is corrupted</a:t>
            </a:r>
            <a:r>
              <a:rPr lang="en-US" sz="2150" dirty="0">
                <a:solidFill>
                  <a:schemeClr val="tx1">
                    <a:lumMod val="95000"/>
                    <a:lumOff val="5000"/>
                  </a:schemeClr>
                </a:solidFill>
              </a:rPr>
              <a:t>, </a:t>
            </a:r>
            <a:r>
              <a:rPr lang="en-US" sz="2150" dirty="0">
                <a:solidFill>
                  <a:srgbClr val="0000FF"/>
                </a:solidFill>
              </a:rPr>
              <a:t>it is silently discarded</a:t>
            </a:r>
            <a:r>
              <a:rPr lang="en-US" sz="2150" dirty="0">
                <a:solidFill>
                  <a:schemeClr val="tx1">
                    <a:lumMod val="95000"/>
                    <a:lumOff val="5000"/>
                  </a:schemeClr>
                </a:solidFill>
              </a:rPr>
              <a:t>; if </a:t>
            </a:r>
            <a:r>
              <a:rPr lang="en-US" sz="2150" dirty="0">
                <a:solidFill>
                  <a:srgbClr val="0000FF"/>
                </a:solidFill>
              </a:rPr>
              <a:t>it is not corrupted, an acknowledgment is sent (for the purpose of both flow and error control) to the sender</a:t>
            </a:r>
            <a:endParaRPr lang="en-US" sz="2150" dirty="0">
              <a:solidFill>
                <a:schemeClr val="tx1">
                  <a:lumMod val="95000"/>
                  <a:lumOff val="5000"/>
                </a:schemeClr>
              </a:solidFill>
            </a:endParaRPr>
          </a:p>
          <a:p>
            <a:pPr marL="630238" lvl="1" indent="-274638" algn="just">
              <a:spcAft>
                <a:spcPts val="300"/>
              </a:spcAft>
              <a:buFont typeface="Arial" panose="020B0604020202020204" pitchFamily="34" charset="0"/>
              <a:buChar char="•"/>
            </a:pPr>
            <a:r>
              <a:rPr lang="en-US" sz="2150" dirty="0">
                <a:solidFill>
                  <a:schemeClr val="tx1">
                    <a:lumMod val="95000"/>
                    <a:lumOff val="5000"/>
                  </a:schemeClr>
                </a:solidFill>
              </a:rPr>
              <a:t>The </a:t>
            </a:r>
            <a:r>
              <a:rPr lang="en-US" sz="2150" dirty="0">
                <a:solidFill>
                  <a:srgbClr val="0000FF"/>
                </a:solidFill>
              </a:rPr>
              <a:t>flow and error control can be combined-the </a:t>
            </a:r>
            <a:r>
              <a:rPr lang="en-US" sz="2150" dirty="0">
                <a:solidFill>
                  <a:schemeClr val="tx1">
                    <a:lumMod val="95000"/>
                    <a:lumOff val="5000"/>
                  </a:schemeClr>
                </a:solidFill>
              </a:rPr>
              <a:t>acknowledgment that is sent for flow control can also be used for error control to tell the sender the packet has arrived uncorrupted</a:t>
            </a:r>
          </a:p>
          <a:p>
            <a:pPr marL="630238" lvl="1" indent="-274638" algn="just">
              <a:spcAft>
                <a:spcPts val="300"/>
              </a:spcAft>
              <a:buFont typeface="Arial" panose="020B0604020202020204" pitchFamily="34" charset="0"/>
              <a:buChar char="•"/>
            </a:pPr>
            <a:r>
              <a:rPr lang="en-US" sz="2150" dirty="0">
                <a:solidFill>
                  <a:schemeClr val="tx1">
                    <a:lumMod val="95000"/>
                    <a:lumOff val="5000"/>
                  </a:schemeClr>
                </a:solidFill>
              </a:rPr>
              <a:t>The </a:t>
            </a:r>
            <a:r>
              <a:rPr lang="en-US" sz="2150" dirty="0">
                <a:solidFill>
                  <a:srgbClr val="0000FF"/>
                </a:solidFill>
              </a:rPr>
              <a:t>lack of  </a:t>
            </a:r>
            <a:r>
              <a:rPr lang="en-US" sz="2150" b="1" dirty="0">
                <a:solidFill>
                  <a:srgbClr val="C6284A"/>
                </a:solidFill>
              </a:rPr>
              <a:t>acknowledgment</a:t>
            </a:r>
            <a:r>
              <a:rPr lang="en-US" sz="2150" dirty="0">
                <a:solidFill>
                  <a:srgbClr val="0000FF"/>
                </a:solidFill>
              </a:rPr>
              <a:t> means that there is a problem in the sent frame</a:t>
            </a:r>
          </a:p>
        </p:txBody>
      </p:sp>
    </p:spTree>
    <p:extLst>
      <p:ext uri="{BB962C8B-B14F-4D97-AF65-F5344CB8AC3E}">
        <p14:creationId xmlns:p14="http://schemas.microsoft.com/office/powerpoint/2010/main" val="4196154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Layer Protocols (Contd.)</a:t>
            </a:r>
          </a:p>
        </p:txBody>
      </p:sp>
      <p:sp>
        <p:nvSpPr>
          <p:cNvPr id="7" name="TextBox 6">
            <a:extLst>
              <a:ext uri="{FF2B5EF4-FFF2-40B4-BE49-F238E27FC236}">
                <a16:creationId xmlns:a16="http://schemas.microsoft.com/office/drawing/2014/main" id="{FEEFFA85-1E89-D2ED-0016-D2F047C6BDF1}"/>
              </a:ext>
            </a:extLst>
          </p:cNvPr>
          <p:cNvSpPr txBox="1"/>
          <p:nvPr/>
        </p:nvSpPr>
        <p:spPr>
          <a:xfrm>
            <a:off x="631306" y="784278"/>
            <a:ext cx="10920525" cy="2793072"/>
          </a:xfrm>
          <a:prstGeom prst="rect">
            <a:avLst/>
          </a:prstGeom>
          <a:noFill/>
        </p:spPr>
        <p:txBody>
          <a:bodyPr wrap="square">
            <a:spAutoFit/>
          </a:bodyPr>
          <a:lstStyle/>
          <a:p>
            <a:pPr marL="342900" indent="-342900" algn="just">
              <a:spcAft>
                <a:spcPts val="300"/>
              </a:spcAft>
              <a:buFont typeface="Wingdings" panose="05000000000000000000" pitchFamily="2" charset="2"/>
              <a:buChar char="§"/>
            </a:pPr>
            <a:r>
              <a:rPr lang="en-US" sz="2400" dirty="0">
                <a:solidFill>
                  <a:schemeClr val="tx1">
                    <a:lumMod val="95000"/>
                    <a:lumOff val="5000"/>
                  </a:schemeClr>
                </a:solidFill>
              </a:rPr>
              <a:t>These </a:t>
            </a:r>
            <a:r>
              <a:rPr lang="en-US" sz="2400" dirty="0">
                <a:solidFill>
                  <a:srgbClr val="0000FF"/>
                </a:solidFill>
              </a:rPr>
              <a:t>protocols deal with flow and error control mechanisms</a:t>
            </a:r>
            <a:r>
              <a:rPr lang="en-US" sz="2400" dirty="0">
                <a:solidFill>
                  <a:schemeClr val="tx1">
                    <a:lumMod val="95000"/>
                    <a:lumOff val="5000"/>
                  </a:schemeClr>
                </a:solidFill>
              </a:rPr>
              <a:t>. The behavior of the protocol can be demonstrated using the </a:t>
            </a:r>
            <a:r>
              <a:rPr lang="en-US" sz="2400" dirty="0">
                <a:solidFill>
                  <a:srgbClr val="0000FF"/>
                </a:solidFill>
              </a:rPr>
              <a:t>Finite State Machine(FSM)</a:t>
            </a:r>
            <a:r>
              <a:rPr lang="en-US" sz="2400" dirty="0">
                <a:solidFill>
                  <a:schemeClr val="tx1">
                    <a:lumMod val="95000"/>
                    <a:lumOff val="5000"/>
                  </a:schemeClr>
                </a:solidFill>
              </a:rPr>
              <a:t>. </a:t>
            </a:r>
          </a:p>
          <a:p>
            <a:pPr marL="342900" indent="-342900" algn="just">
              <a:spcAft>
                <a:spcPts val="300"/>
              </a:spcAft>
              <a:buFont typeface="Wingdings" panose="05000000000000000000" pitchFamily="2" charset="2"/>
              <a:buChar char="§"/>
            </a:pPr>
            <a:r>
              <a:rPr lang="en-US" sz="2400" dirty="0">
                <a:solidFill>
                  <a:schemeClr val="tx1">
                    <a:lumMod val="95000"/>
                    <a:lumOff val="5000"/>
                  </a:schemeClr>
                </a:solidFill>
              </a:rPr>
              <a:t>An </a:t>
            </a:r>
            <a:r>
              <a:rPr lang="en-US" sz="2400" dirty="0">
                <a:solidFill>
                  <a:srgbClr val="0000FF"/>
                </a:solidFill>
              </a:rPr>
              <a:t>FSM has States</a:t>
            </a:r>
            <a:r>
              <a:rPr lang="en-US" sz="2400" dirty="0">
                <a:solidFill>
                  <a:schemeClr val="tx1">
                    <a:lumMod val="95000"/>
                    <a:lumOff val="5000"/>
                  </a:schemeClr>
                </a:solidFill>
              </a:rPr>
              <a:t>, the machine is in </a:t>
            </a:r>
            <a:r>
              <a:rPr lang="en-US" sz="2400" dirty="0">
                <a:solidFill>
                  <a:srgbClr val="0000FF"/>
                </a:solidFill>
              </a:rPr>
              <a:t>one of the states until an Event occurs</a:t>
            </a:r>
            <a:endParaRPr lang="en-US" sz="2400" dirty="0">
              <a:solidFill>
                <a:schemeClr val="tx1">
                  <a:lumMod val="95000"/>
                  <a:lumOff val="5000"/>
                </a:schemeClr>
              </a:solidFill>
            </a:endParaRPr>
          </a:p>
          <a:p>
            <a:pPr marL="342900" indent="-342900" algn="just">
              <a:spcAft>
                <a:spcPts val="300"/>
              </a:spcAft>
              <a:buFont typeface="Wingdings" panose="05000000000000000000" pitchFamily="2" charset="2"/>
              <a:buChar char="§"/>
            </a:pPr>
            <a:r>
              <a:rPr lang="en-US" sz="2400" dirty="0">
                <a:solidFill>
                  <a:schemeClr val="tx1">
                    <a:lumMod val="95000"/>
                    <a:lumOff val="5000"/>
                  </a:schemeClr>
                </a:solidFill>
              </a:rPr>
              <a:t>On </a:t>
            </a:r>
            <a:r>
              <a:rPr lang="en-US" sz="2400" dirty="0">
                <a:solidFill>
                  <a:srgbClr val="0000FF"/>
                </a:solidFill>
              </a:rPr>
              <a:t>occurrences of an event some actions are taken and the machine moves to another/same state</a:t>
            </a:r>
            <a:r>
              <a:rPr lang="en-US" sz="2400" dirty="0">
                <a:solidFill>
                  <a:schemeClr val="tx1">
                    <a:lumMod val="95000"/>
                    <a:lumOff val="5000"/>
                  </a:schemeClr>
                </a:solidFill>
              </a:rPr>
              <a:t> </a:t>
            </a:r>
          </a:p>
          <a:p>
            <a:pPr marL="342900" indent="-342900" algn="just">
              <a:spcAft>
                <a:spcPts val="300"/>
              </a:spcAft>
              <a:buFont typeface="Wingdings" panose="05000000000000000000" pitchFamily="2" charset="2"/>
              <a:buChar char="§"/>
            </a:pPr>
            <a:r>
              <a:rPr lang="en-US" sz="2400" dirty="0">
                <a:solidFill>
                  <a:schemeClr val="tx1">
                    <a:lumMod val="95000"/>
                    <a:lumOff val="5000"/>
                  </a:schemeClr>
                </a:solidFill>
              </a:rPr>
              <a:t>One of the </a:t>
            </a:r>
            <a:r>
              <a:rPr lang="en-US" sz="2400" dirty="0">
                <a:solidFill>
                  <a:srgbClr val="0000FF"/>
                </a:solidFill>
              </a:rPr>
              <a:t>states must be defined as the initial state, the state in which the machine starts when it turns on</a:t>
            </a:r>
            <a:endParaRPr lang="en-US" sz="2150" dirty="0">
              <a:solidFill>
                <a:srgbClr val="0000FF"/>
              </a:solidFill>
            </a:endParaRPr>
          </a:p>
        </p:txBody>
      </p:sp>
      <p:pic>
        <p:nvPicPr>
          <p:cNvPr id="4" name="Picture 3">
            <a:extLst>
              <a:ext uri="{FF2B5EF4-FFF2-40B4-BE49-F238E27FC236}">
                <a16:creationId xmlns:a16="http://schemas.microsoft.com/office/drawing/2014/main" id="{8186A29D-9BE6-50D4-3283-6BFEA4BD548B}"/>
              </a:ext>
            </a:extLst>
          </p:cNvPr>
          <p:cNvPicPr>
            <a:picLocks noChangeAspect="1"/>
          </p:cNvPicPr>
          <p:nvPr/>
        </p:nvPicPr>
        <p:blipFill>
          <a:blip r:embed="rId2"/>
          <a:stretch>
            <a:fillRect/>
          </a:stretch>
        </p:blipFill>
        <p:spPr>
          <a:xfrm>
            <a:off x="2250554" y="3524185"/>
            <a:ext cx="7682028" cy="3011218"/>
          </a:xfrm>
          <a:prstGeom prst="rect">
            <a:avLst/>
          </a:prstGeom>
        </p:spPr>
      </p:pic>
    </p:spTree>
    <p:extLst>
      <p:ext uri="{BB962C8B-B14F-4D97-AF65-F5344CB8AC3E}">
        <p14:creationId xmlns:p14="http://schemas.microsoft.com/office/powerpoint/2010/main" val="5462245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Layer Protocols (Contd.) </a:t>
            </a:r>
          </a:p>
        </p:txBody>
      </p:sp>
      <p:sp>
        <p:nvSpPr>
          <p:cNvPr id="7" name="TextBox 6">
            <a:extLst>
              <a:ext uri="{FF2B5EF4-FFF2-40B4-BE49-F238E27FC236}">
                <a16:creationId xmlns:a16="http://schemas.microsoft.com/office/drawing/2014/main" id="{FEEFFA85-1E89-D2ED-0016-D2F047C6BDF1}"/>
              </a:ext>
            </a:extLst>
          </p:cNvPr>
          <p:cNvSpPr txBox="1"/>
          <p:nvPr/>
        </p:nvSpPr>
        <p:spPr>
          <a:xfrm>
            <a:off x="631307" y="861222"/>
            <a:ext cx="10840338" cy="1277273"/>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There are </a:t>
            </a:r>
            <a:r>
              <a:rPr lang="en-US" sz="2400" dirty="0">
                <a:solidFill>
                  <a:srgbClr val="0000FF"/>
                </a:solidFill>
              </a:rPr>
              <a:t>two flow and error control protocols </a:t>
            </a:r>
          </a:p>
          <a:p>
            <a:pPr marL="361950" algn="just"/>
            <a:r>
              <a:rPr lang="en-US" sz="2400" dirty="0">
                <a:solidFill>
                  <a:srgbClr val="0000FF"/>
                </a:solidFill>
              </a:rPr>
              <a:t>1. Simple Protocol- For ideal channel, hence no flow/ error control is required </a:t>
            </a:r>
          </a:p>
          <a:p>
            <a:pPr marL="361950" algn="just"/>
            <a:r>
              <a:rPr lang="en-US" sz="2400" dirty="0">
                <a:solidFill>
                  <a:srgbClr val="0000FF"/>
                </a:solidFill>
              </a:rPr>
              <a:t>2. Stop and Wait- For Noisy channel</a:t>
            </a:r>
            <a:endParaRPr lang="en-US" sz="2150" dirty="0">
              <a:solidFill>
                <a:srgbClr val="0000FF"/>
              </a:solidFill>
            </a:endParaRPr>
          </a:p>
        </p:txBody>
      </p:sp>
    </p:spTree>
    <p:extLst>
      <p:ext uri="{BB962C8B-B14F-4D97-AF65-F5344CB8AC3E}">
        <p14:creationId xmlns:p14="http://schemas.microsoft.com/office/powerpoint/2010/main" val="28636819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Layer Protocols (Contd.) </a:t>
            </a:r>
          </a:p>
        </p:txBody>
      </p:sp>
      <p:sp>
        <p:nvSpPr>
          <p:cNvPr id="5" name="TextBox 4">
            <a:extLst>
              <a:ext uri="{FF2B5EF4-FFF2-40B4-BE49-F238E27FC236}">
                <a16:creationId xmlns:a16="http://schemas.microsoft.com/office/drawing/2014/main" id="{44FE0BF9-DD77-EB6A-2C37-D0ADA8C43475}"/>
              </a:ext>
            </a:extLst>
          </p:cNvPr>
          <p:cNvSpPr txBox="1"/>
          <p:nvPr/>
        </p:nvSpPr>
        <p:spPr>
          <a:xfrm>
            <a:off x="538480" y="712028"/>
            <a:ext cx="11155680" cy="4308872"/>
          </a:xfrm>
          <a:prstGeom prst="rect">
            <a:avLst/>
          </a:prstGeom>
          <a:noFill/>
        </p:spPr>
        <p:txBody>
          <a:bodyPr wrap="square">
            <a:spAutoFit/>
          </a:bodyPr>
          <a:lstStyle/>
          <a:p>
            <a:r>
              <a:rPr lang="en-IN" sz="2400" b="1" dirty="0">
                <a:solidFill>
                  <a:srgbClr val="C6284A"/>
                </a:solidFill>
              </a:rPr>
              <a:t>Simple Protocol </a:t>
            </a:r>
          </a:p>
          <a:p>
            <a:pPr marL="342900" indent="-342900" algn="just">
              <a:spcBef>
                <a:spcPts val="600"/>
              </a:spcBef>
              <a:buFont typeface="Wingdings" panose="05000000000000000000" pitchFamily="2" charset="2"/>
              <a:buChar char="§"/>
            </a:pPr>
            <a:r>
              <a:rPr lang="en-US" sz="2200" dirty="0">
                <a:solidFill>
                  <a:schemeClr val="tx1">
                    <a:lumMod val="95000"/>
                    <a:lumOff val="5000"/>
                  </a:schemeClr>
                </a:solidFill>
              </a:rPr>
              <a:t>The </a:t>
            </a:r>
            <a:r>
              <a:rPr lang="en-US" sz="2200" dirty="0">
                <a:solidFill>
                  <a:srgbClr val="0000FF"/>
                </a:solidFill>
              </a:rPr>
              <a:t>sender site should not send a frame until its network layer has a message to send</a:t>
            </a:r>
          </a:p>
          <a:p>
            <a:pPr marL="342900" indent="-342900" algn="just">
              <a:spcBef>
                <a:spcPts val="600"/>
              </a:spcBef>
              <a:buFont typeface="Wingdings" panose="05000000000000000000" pitchFamily="2" charset="2"/>
              <a:buChar char="§"/>
            </a:pPr>
            <a:r>
              <a:rPr lang="en-US" sz="2200" dirty="0">
                <a:solidFill>
                  <a:schemeClr val="tx1">
                    <a:lumMod val="95000"/>
                    <a:lumOff val="5000"/>
                  </a:schemeClr>
                </a:solidFill>
              </a:rPr>
              <a:t>The </a:t>
            </a:r>
            <a:r>
              <a:rPr lang="en-US" sz="2200" dirty="0">
                <a:solidFill>
                  <a:srgbClr val="0000FF"/>
                </a:solidFill>
              </a:rPr>
              <a:t>receiver site cannot deliver a message to its network layer until a frame arrives</a:t>
            </a:r>
          </a:p>
          <a:p>
            <a:pPr marL="342900" indent="-342900" algn="just">
              <a:spcBef>
                <a:spcPts val="600"/>
              </a:spcBef>
              <a:buFont typeface="Wingdings" panose="05000000000000000000" pitchFamily="2" charset="2"/>
              <a:buChar char="§"/>
            </a:pPr>
            <a:r>
              <a:rPr lang="en-US" sz="2200" dirty="0">
                <a:solidFill>
                  <a:schemeClr val="tx1">
                    <a:lumMod val="95000"/>
                    <a:lumOff val="5000"/>
                  </a:schemeClr>
                </a:solidFill>
              </a:rPr>
              <a:t>Sender and receiver </a:t>
            </a:r>
            <a:r>
              <a:rPr lang="en-US" sz="2200" dirty="0">
                <a:solidFill>
                  <a:srgbClr val="0000FF"/>
                </a:solidFill>
              </a:rPr>
              <a:t>FSM has only one state, the ready state</a:t>
            </a:r>
            <a:r>
              <a:rPr lang="en-US" sz="2200" dirty="0">
                <a:solidFill>
                  <a:schemeClr val="tx1">
                    <a:lumMod val="95000"/>
                    <a:lumOff val="5000"/>
                  </a:schemeClr>
                </a:solidFill>
              </a:rPr>
              <a:t>. The sending machine remains in the ready state until a request comes from the process in the network layer</a:t>
            </a:r>
          </a:p>
          <a:p>
            <a:pPr marL="342900" indent="-342900" algn="just">
              <a:spcBef>
                <a:spcPts val="600"/>
              </a:spcBef>
              <a:buFont typeface="Wingdings" panose="05000000000000000000" pitchFamily="2" charset="2"/>
              <a:buChar char="§"/>
            </a:pPr>
            <a:r>
              <a:rPr lang="en-US" sz="2200" dirty="0">
                <a:solidFill>
                  <a:schemeClr val="tx1">
                    <a:lumMod val="95000"/>
                    <a:lumOff val="5000"/>
                  </a:schemeClr>
                </a:solidFill>
              </a:rPr>
              <a:t>When this </a:t>
            </a:r>
            <a:r>
              <a:rPr lang="en-US" sz="2200" dirty="0">
                <a:solidFill>
                  <a:srgbClr val="0000FF"/>
                </a:solidFill>
              </a:rPr>
              <a:t>event occurs</a:t>
            </a:r>
            <a:r>
              <a:rPr lang="en-US" sz="2200" dirty="0">
                <a:solidFill>
                  <a:schemeClr val="tx1">
                    <a:lumMod val="95000"/>
                    <a:lumOff val="5000"/>
                  </a:schemeClr>
                </a:solidFill>
              </a:rPr>
              <a:t>, the </a:t>
            </a:r>
            <a:r>
              <a:rPr lang="en-US" sz="2200" dirty="0">
                <a:solidFill>
                  <a:srgbClr val="0000FF"/>
                </a:solidFill>
              </a:rPr>
              <a:t>sending machine encapsulates the message in a frame and sends it to the receiving machine</a:t>
            </a:r>
          </a:p>
          <a:p>
            <a:pPr marL="342900" indent="-342900" algn="just">
              <a:spcBef>
                <a:spcPts val="600"/>
              </a:spcBef>
              <a:buFont typeface="Wingdings" panose="05000000000000000000" pitchFamily="2" charset="2"/>
              <a:buChar char="§"/>
            </a:pPr>
            <a:r>
              <a:rPr lang="en-US" sz="2200" dirty="0">
                <a:solidFill>
                  <a:schemeClr val="tx1">
                    <a:lumMod val="95000"/>
                    <a:lumOff val="5000"/>
                  </a:schemeClr>
                </a:solidFill>
              </a:rPr>
              <a:t>The </a:t>
            </a:r>
            <a:r>
              <a:rPr lang="en-US" sz="2200" dirty="0">
                <a:solidFill>
                  <a:srgbClr val="0000FF"/>
                </a:solidFill>
              </a:rPr>
              <a:t>receiving machine remains in the ready state until a frame arrives from the sending machine</a:t>
            </a:r>
          </a:p>
          <a:p>
            <a:pPr marL="342900" indent="-342900" algn="just">
              <a:spcBef>
                <a:spcPts val="600"/>
              </a:spcBef>
              <a:buFont typeface="Wingdings" panose="05000000000000000000" pitchFamily="2" charset="2"/>
              <a:buChar char="§"/>
            </a:pPr>
            <a:r>
              <a:rPr lang="en-US" sz="2200" dirty="0">
                <a:solidFill>
                  <a:schemeClr val="tx1">
                    <a:lumMod val="95000"/>
                    <a:lumOff val="5000"/>
                  </a:schemeClr>
                </a:solidFill>
              </a:rPr>
              <a:t>When </a:t>
            </a:r>
            <a:r>
              <a:rPr lang="en-US" sz="2200" dirty="0">
                <a:solidFill>
                  <a:srgbClr val="0000FF"/>
                </a:solidFill>
              </a:rPr>
              <a:t>this event occurs, the receiving machine decapsulates the message out of the frame and delivers it to the process at the network layer</a:t>
            </a:r>
            <a:endParaRPr lang="en-IN" sz="2200" dirty="0">
              <a:solidFill>
                <a:srgbClr val="0000FF"/>
              </a:solidFill>
            </a:endParaRPr>
          </a:p>
        </p:txBody>
      </p:sp>
      <p:pic>
        <p:nvPicPr>
          <p:cNvPr id="4" name="Picture 3">
            <a:extLst>
              <a:ext uri="{FF2B5EF4-FFF2-40B4-BE49-F238E27FC236}">
                <a16:creationId xmlns:a16="http://schemas.microsoft.com/office/drawing/2014/main" id="{C57A2B62-FE36-4D87-0D33-D6BA83F3D3DF}"/>
              </a:ext>
            </a:extLst>
          </p:cNvPr>
          <p:cNvPicPr>
            <a:picLocks noChangeAspect="1"/>
          </p:cNvPicPr>
          <p:nvPr/>
        </p:nvPicPr>
        <p:blipFill>
          <a:blip r:embed="rId2"/>
          <a:stretch>
            <a:fillRect/>
          </a:stretch>
        </p:blipFill>
        <p:spPr>
          <a:xfrm>
            <a:off x="1522543" y="4970100"/>
            <a:ext cx="9238354" cy="1552440"/>
          </a:xfrm>
          <a:prstGeom prst="rect">
            <a:avLst/>
          </a:prstGeom>
        </p:spPr>
      </p:pic>
    </p:spTree>
    <p:extLst>
      <p:ext uri="{BB962C8B-B14F-4D97-AF65-F5344CB8AC3E}">
        <p14:creationId xmlns:p14="http://schemas.microsoft.com/office/powerpoint/2010/main" val="38014715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Layer Protocols (Contd.) </a:t>
            </a:r>
          </a:p>
        </p:txBody>
      </p:sp>
      <p:sp>
        <p:nvSpPr>
          <p:cNvPr id="5" name="TextBox 4">
            <a:extLst>
              <a:ext uri="{FF2B5EF4-FFF2-40B4-BE49-F238E27FC236}">
                <a16:creationId xmlns:a16="http://schemas.microsoft.com/office/drawing/2014/main" id="{44FE0BF9-DD77-EB6A-2C37-D0ADA8C43475}"/>
              </a:ext>
            </a:extLst>
          </p:cNvPr>
          <p:cNvSpPr txBox="1"/>
          <p:nvPr/>
        </p:nvSpPr>
        <p:spPr>
          <a:xfrm>
            <a:off x="671400" y="661228"/>
            <a:ext cx="10840337" cy="877163"/>
          </a:xfrm>
          <a:prstGeom prst="rect">
            <a:avLst/>
          </a:prstGeom>
          <a:noFill/>
        </p:spPr>
        <p:txBody>
          <a:bodyPr wrap="square">
            <a:spAutoFit/>
          </a:bodyPr>
          <a:lstStyle/>
          <a:p>
            <a:r>
              <a:rPr lang="en-IN" sz="2400" b="1" dirty="0">
                <a:solidFill>
                  <a:srgbClr val="C6284A"/>
                </a:solidFill>
              </a:rPr>
              <a:t>Simple Protocol </a:t>
            </a:r>
          </a:p>
          <a:p>
            <a:pPr>
              <a:spcBef>
                <a:spcPts val="600"/>
              </a:spcBef>
            </a:pPr>
            <a:r>
              <a:rPr lang="en-US" sz="2200" b="1" dirty="0">
                <a:solidFill>
                  <a:schemeClr val="tx1">
                    <a:lumMod val="95000"/>
                    <a:lumOff val="5000"/>
                  </a:schemeClr>
                </a:solidFill>
              </a:rPr>
              <a:t>FSM and Flow Diagram</a:t>
            </a:r>
            <a:endParaRPr lang="en-US" sz="2200" dirty="0">
              <a:solidFill>
                <a:schemeClr val="tx1">
                  <a:lumMod val="95000"/>
                  <a:lumOff val="5000"/>
                </a:schemeClr>
              </a:solidFill>
            </a:endParaRPr>
          </a:p>
        </p:txBody>
      </p:sp>
      <p:pic>
        <p:nvPicPr>
          <p:cNvPr id="4" name="Picture 2" descr="Chapter 11 Data Link Control (DLC) - ppt download">
            <a:extLst>
              <a:ext uri="{FF2B5EF4-FFF2-40B4-BE49-F238E27FC236}">
                <a16:creationId xmlns:a16="http://schemas.microsoft.com/office/drawing/2014/main" id="{6164AF8E-C16C-EFF8-82B1-762F8B328A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8" t="12713" r="48062" b="45737"/>
          <a:stretch/>
        </p:blipFill>
        <p:spPr bwMode="auto">
          <a:xfrm>
            <a:off x="1757250" y="2033922"/>
            <a:ext cx="3730143" cy="23407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hapter 11 Data Link Control (DLC) - ppt download">
            <a:extLst>
              <a:ext uri="{FF2B5EF4-FFF2-40B4-BE49-F238E27FC236}">
                <a16:creationId xmlns:a16="http://schemas.microsoft.com/office/drawing/2014/main" id="{AD65C690-13E9-BCFF-7893-D55AD40FE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99" t="54729" r="2481" b="4031"/>
          <a:stretch/>
        </p:blipFill>
        <p:spPr bwMode="auto">
          <a:xfrm>
            <a:off x="6482013" y="3599587"/>
            <a:ext cx="3664600" cy="238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62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Layer Protocols (Contd.) </a:t>
            </a:r>
          </a:p>
        </p:txBody>
      </p:sp>
      <p:sp>
        <p:nvSpPr>
          <p:cNvPr id="5" name="TextBox 4">
            <a:extLst>
              <a:ext uri="{FF2B5EF4-FFF2-40B4-BE49-F238E27FC236}">
                <a16:creationId xmlns:a16="http://schemas.microsoft.com/office/drawing/2014/main" id="{44FE0BF9-DD77-EB6A-2C37-D0ADA8C43475}"/>
              </a:ext>
            </a:extLst>
          </p:cNvPr>
          <p:cNvSpPr txBox="1"/>
          <p:nvPr/>
        </p:nvSpPr>
        <p:spPr>
          <a:xfrm>
            <a:off x="579769" y="784278"/>
            <a:ext cx="11023600" cy="5624617"/>
          </a:xfrm>
          <a:prstGeom prst="rect">
            <a:avLst/>
          </a:prstGeom>
          <a:noFill/>
        </p:spPr>
        <p:txBody>
          <a:bodyPr wrap="square">
            <a:spAutoFit/>
          </a:bodyPr>
          <a:lstStyle/>
          <a:p>
            <a:pPr>
              <a:spcAft>
                <a:spcPts val="600"/>
              </a:spcAft>
            </a:pPr>
            <a:r>
              <a:rPr lang="en-IN" sz="2400" b="1" dirty="0">
                <a:solidFill>
                  <a:srgbClr val="C6284A"/>
                </a:solidFill>
              </a:rPr>
              <a:t>Stop and Wait Protocol</a:t>
            </a:r>
          </a:p>
          <a:p>
            <a:pPr marL="342900" indent="-342900" algn="just">
              <a:spcAft>
                <a:spcPts val="600"/>
              </a:spcAft>
              <a:buFont typeface="Wingdings" panose="05000000000000000000" pitchFamily="2" charset="2"/>
              <a:buChar char="§"/>
            </a:pPr>
            <a:r>
              <a:rPr lang="en-US" sz="2200" dirty="0">
                <a:solidFill>
                  <a:schemeClr val="tx1">
                    <a:lumMod val="95000"/>
                    <a:lumOff val="5000"/>
                  </a:schemeClr>
                </a:solidFill>
              </a:rPr>
              <a:t>Uses both </a:t>
            </a:r>
            <a:r>
              <a:rPr lang="en-US" sz="2200" dirty="0">
                <a:solidFill>
                  <a:srgbClr val="0000FF"/>
                </a:solidFill>
              </a:rPr>
              <a:t>flow and error control</a:t>
            </a:r>
            <a:r>
              <a:rPr lang="en-US" sz="2200" dirty="0">
                <a:solidFill>
                  <a:schemeClr val="tx1">
                    <a:lumMod val="95000"/>
                    <a:lumOff val="5000"/>
                  </a:schemeClr>
                </a:solidFill>
              </a:rPr>
              <a:t>. In this protocol, </a:t>
            </a:r>
            <a:r>
              <a:rPr lang="en-US" sz="2200" dirty="0">
                <a:solidFill>
                  <a:srgbClr val="0000FF"/>
                </a:solidFill>
              </a:rPr>
              <a:t>the  sender sends one frame at a time  and waits for an acknowledgment before sending the next one</a:t>
            </a:r>
          </a:p>
          <a:p>
            <a:pPr marL="342900" indent="-342900" algn="just">
              <a:spcAft>
                <a:spcPts val="600"/>
              </a:spcAft>
              <a:buClr>
                <a:schemeClr val="tx1">
                  <a:lumMod val="95000"/>
                  <a:lumOff val="5000"/>
                </a:schemeClr>
              </a:buClr>
              <a:buFont typeface="Wingdings" panose="05000000000000000000" pitchFamily="2" charset="2"/>
              <a:buChar char="§"/>
            </a:pPr>
            <a:r>
              <a:rPr lang="en-US" sz="2200" dirty="0">
                <a:solidFill>
                  <a:srgbClr val="0000FF"/>
                </a:solidFill>
              </a:rPr>
              <a:t>CRC is added by the sender to every frame to detect the errors</a:t>
            </a:r>
            <a:endParaRPr lang="en-US" sz="2200" dirty="0">
              <a:solidFill>
                <a:schemeClr val="tx1">
                  <a:lumMod val="95000"/>
                  <a:lumOff val="5000"/>
                </a:schemeClr>
              </a:solidFill>
            </a:endParaRPr>
          </a:p>
          <a:p>
            <a:pPr marL="342900" indent="-342900" algn="just">
              <a:spcAft>
                <a:spcPts val="300"/>
              </a:spcAft>
              <a:buFont typeface="Wingdings" panose="05000000000000000000" pitchFamily="2" charset="2"/>
              <a:buChar char="§"/>
            </a:pPr>
            <a:r>
              <a:rPr lang="en-US" sz="2200" dirty="0">
                <a:solidFill>
                  <a:schemeClr val="tx1">
                    <a:lumMod val="95000"/>
                    <a:lumOff val="5000"/>
                  </a:schemeClr>
                </a:solidFill>
              </a:rPr>
              <a:t>When a </a:t>
            </a:r>
            <a:r>
              <a:rPr lang="en-US" sz="2200" dirty="0">
                <a:solidFill>
                  <a:srgbClr val="0000FF"/>
                </a:solidFill>
              </a:rPr>
              <a:t>frame arrives at the receiver site, it is checked. If its CRC is incorrect, the frame is  corrupted and silently discarded</a:t>
            </a:r>
          </a:p>
          <a:p>
            <a:pPr marL="342900" indent="-342900" algn="just">
              <a:spcAft>
                <a:spcPts val="300"/>
              </a:spcAft>
              <a:buFont typeface="Wingdings" panose="05000000000000000000" pitchFamily="2" charset="2"/>
              <a:buChar char="§"/>
            </a:pPr>
            <a:r>
              <a:rPr lang="en-US" sz="2200" dirty="0">
                <a:solidFill>
                  <a:schemeClr val="tx1">
                    <a:lumMod val="95000"/>
                    <a:lumOff val="5000"/>
                  </a:schemeClr>
                </a:solidFill>
              </a:rPr>
              <a:t>The </a:t>
            </a:r>
            <a:r>
              <a:rPr lang="en-US" sz="2200" dirty="0">
                <a:solidFill>
                  <a:srgbClr val="0000FF"/>
                </a:solidFill>
              </a:rPr>
              <a:t>silence of the receiver is a signal for the sender that a frame was either corrupted or lost</a:t>
            </a:r>
          </a:p>
          <a:p>
            <a:pPr marL="342900" indent="-342900" algn="just">
              <a:spcAft>
                <a:spcPts val="300"/>
              </a:spcAft>
              <a:buFont typeface="Wingdings" panose="05000000000000000000" pitchFamily="2" charset="2"/>
              <a:buChar char="§"/>
            </a:pPr>
            <a:r>
              <a:rPr lang="en-US" sz="2200" dirty="0">
                <a:solidFill>
                  <a:schemeClr val="tx1">
                    <a:lumMod val="95000"/>
                    <a:lumOff val="5000"/>
                  </a:schemeClr>
                </a:solidFill>
              </a:rPr>
              <a:t>Every </a:t>
            </a:r>
            <a:r>
              <a:rPr lang="en-US" sz="2200" dirty="0">
                <a:solidFill>
                  <a:srgbClr val="0000FF"/>
                </a:solidFill>
              </a:rPr>
              <a:t>time the sender sends a frame, it starts a timer</a:t>
            </a:r>
          </a:p>
          <a:p>
            <a:pPr marL="342900" indent="-342900" algn="just">
              <a:spcAft>
                <a:spcPts val="300"/>
              </a:spcAft>
              <a:buFont typeface="Wingdings" panose="05000000000000000000" pitchFamily="2" charset="2"/>
              <a:buChar char="§"/>
            </a:pPr>
            <a:r>
              <a:rPr lang="en-US" sz="2200" dirty="0">
                <a:solidFill>
                  <a:schemeClr val="tx1">
                    <a:lumMod val="95000"/>
                    <a:lumOff val="5000"/>
                  </a:schemeClr>
                </a:solidFill>
              </a:rPr>
              <a:t>If an </a:t>
            </a:r>
            <a:r>
              <a:rPr lang="en-US" sz="2200" dirty="0">
                <a:solidFill>
                  <a:srgbClr val="0000FF"/>
                </a:solidFill>
              </a:rPr>
              <a:t>acknowledgment arrives before the timer expires, the timer is stopped and the sender sends the next frame (if it has one to send)</a:t>
            </a:r>
          </a:p>
          <a:p>
            <a:pPr marL="342900" indent="-342900" algn="just">
              <a:spcAft>
                <a:spcPts val="300"/>
              </a:spcAft>
              <a:buFont typeface="Wingdings" panose="05000000000000000000" pitchFamily="2" charset="2"/>
              <a:buChar char="§"/>
            </a:pPr>
            <a:r>
              <a:rPr lang="en-US" sz="2200" dirty="0">
                <a:solidFill>
                  <a:schemeClr val="tx1">
                    <a:lumMod val="95000"/>
                    <a:lumOff val="5000"/>
                  </a:schemeClr>
                </a:solidFill>
              </a:rPr>
              <a:t>If </a:t>
            </a:r>
            <a:r>
              <a:rPr lang="en-US" sz="2200" dirty="0">
                <a:solidFill>
                  <a:srgbClr val="0000FF"/>
                </a:solidFill>
              </a:rPr>
              <a:t>the timer expires, the sender resends the previous frame, assuming that the frame was either lost or corrupted. This means that the sender needs to keep a copy of the frame until its acknowledgment arrives</a:t>
            </a:r>
          </a:p>
          <a:p>
            <a:pPr marL="342900" indent="-342900" algn="just">
              <a:spcAft>
                <a:spcPts val="300"/>
              </a:spcAft>
              <a:buFont typeface="Wingdings" panose="05000000000000000000" pitchFamily="2" charset="2"/>
              <a:buChar char="§"/>
            </a:pPr>
            <a:r>
              <a:rPr lang="en-US" sz="2200" dirty="0">
                <a:solidFill>
                  <a:schemeClr val="tx1">
                    <a:lumMod val="95000"/>
                    <a:lumOff val="5000"/>
                  </a:schemeClr>
                </a:solidFill>
              </a:rPr>
              <a:t>When </a:t>
            </a:r>
            <a:r>
              <a:rPr lang="en-US" sz="2200" dirty="0">
                <a:solidFill>
                  <a:srgbClr val="0000FF"/>
                </a:solidFill>
              </a:rPr>
              <a:t>the corresponding acknowledgment arrives, the sender discards the copy and sends the next frame if it is ready</a:t>
            </a:r>
          </a:p>
        </p:txBody>
      </p:sp>
    </p:spTree>
    <p:extLst>
      <p:ext uri="{BB962C8B-B14F-4D97-AF65-F5344CB8AC3E}">
        <p14:creationId xmlns:p14="http://schemas.microsoft.com/office/powerpoint/2010/main" val="41412050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Layer Protocols (Contd.) </a:t>
            </a:r>
          </a:p>
        </p:txBody>
      </p:sp>
      <p:sp>
        <p:nvSpPr>
          <p:cNvPr id="5" name="TextBox 4">
            <a:extLst>
              <a:ext uri="{FF2B5EF4-FFF2-40B4-BE49-F238E27FC236}">
                <a16:creationId xmlns:a16="http://schemas.microsoft.com/office/drawing/2014/main" id="{44FE0BF9-DD77-EB6A-2C37-D0ADA8C43475}"/>
              </a:ext>
            </a:extLst>
          </p:cNvPr>
          <p:cNvSpPr txBox="1"/>
          <p:nvPr/>
        </p:nvSpPr>
        <p:spPr>
          <a:xfrm>
            <a:off x="671400" y="661228"/>
            <a:ext cx="10840337" cy="461665"/>
          </a:xfrm>
          <a:prstGeom prst="rect">
            <a:avLst/>
          </a:prstGeom>
          <a:noFill/>
        </p:spPr>
        <p:txBody>
          <a:bodyPr wrap="square">
            <a:spAutoFit/>
          </a:bodyPr>
          <a:lstStyle/>
          <a:p>
            <a:pPr>
              <a:spcAft>
                <a:spcPts val="600"/>
              </a:spcAft>
            </a:pPr>
            <a:r>
              <a:rPr lang="en-IN" sz="2400" b="1" dirty="0">
                <a:solidFill>
                  <a:srgbClr val="C6284A"/>
                </a:solidFill>
              </a:rPr>
              <a:t>Stop and Wait Protocol</a:t>
            </a:r>
          </a:p>
        </p:txBody>
      </p:sp>
      <p:sp>
        <p:nvSpPr>
          <p:cNvPr id="7" name="TextBox 6">
            <a:extLst>
              <a:ext uri="{FF2B5EF4-FFF2-40B4-BE49-F238E27FC236}">
                <a16:creationId xmlns:a16="http://schemas.microsoft.com/office/drawing/2014/main" id="{3FBEF67A-2FD6-902A-549A-D1E62BFFB22F}"/>
              </a:ext>
            </a:extLst>
          </p:cNvPr>
          <p:cNvSpPr txBox="1"/>
          <p:nvPr/>
        </p:nvSpPr>
        <p:spPr>
          <a:xfrm>
            <a:off x="662538" y="1056494"/>
            <a:ext cx="5821390" cy="430887"/>
          </a:xfrm>
          <a:prstGeom prst="rect">
            <a:avLst/>
          </a:prstGeom>
          <a:noFill/>
        </p:spPr>
        <p:txBody>
          <a:bodyPr wrap="square">
            <a:spAutoFit/>
          </a:bodyPr>
          <a:lstStyle/>
          <a:p>
            <a:r>
              <a:rPr lang="en-IN" sz="2200" b="1" dirty="0"/>
              <a:t>Flow Diagram </a:t>
            </a:r>
          </a:p>
        </p:txBody>
      </p:sp>
      <p:pic>
        <p:nvPicPr>
          <p:cNvPr id="4" name="Picture 3">
            <a:extLst>
              <a:ext uri="{FF2B5EF4-FFF2-40B4-BE49-F238E27FC236}">
                <a16:creationId xmlns:a16="http://schemas.microsoft.com/office/drawing/2014/main" id="{C4703BD5-FD52-26A0-8FC9-91000F2B8CBE}"/>
              </a:ext>
            </a:extLst>
          </p:cNvPr>
          <p:cNvPicPr>
            <a:picLocks noChangeAspect="1"/>
          </p:cNvPicPr>
          <p:nvPr/>
        </p:nvPicPr>
        <p:blipFill>
          <a:blip r:embed="rId2"/>
          <a:stretch>
            <a:fillRect/>
          </a:stretch>
        </p:blipFill>
        <p:spPr>
          <a:xfrm>
            <a:off x="2392362" y="1059523"/>
            <a:ext cx="6957378" cy="5526967"/>
          </a:xfrm>
          <a:prstGeom prst="rect">
            <a:avLst/>
          </a:prstGeom>
        </p:spPr>
      </p:pic>
    </p:spTree>
    <p:extLst>
      <p:ext uri="{BB962C8B-B14F-4D97-AF65-F5344CB8AC3E}">
        <p14:creationId xmlns:p14="http://schemas.microsoft.com/office/powerpoint/2010/main" val="29212559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Layer Protocols (Contd.) </a:t>
            </a:r>
          </a:p>
        </p:txBody>
      </p:sp>
      <p:sp>
        <p:nvSpPr>
          <p:cNvPr id="5" name="TextBox 4">
            <a:extLst>
              <a:ext uri="{FF2B5EF4-FFF2-40B4-BE49-F238E27FC236}">
                <a16:creationId xmlns:a16="http://schemas.microsoft.com/office/drawing/2014/main" id="{44FE0BF9-DD77-EB6A-2C37-D0ADA8C43475}"/>
              </a:ext>
            </a:extLst>
          </p:cNvPr>
          <p:cNvSpPr txBox="1"/>
          <p:nvPr/>
        </p:nvSpPr>
        <p:spPr>
          <a:xfrm>
            <a:off x="671400" y="661228"/>
            <a:ext cx="10840337" cy="461665"/>
          </a:xfrm>
          <a:prstGeom prst="rect">
            <a:avLst/>
          </a:prstGeom>
          <a:noFill/>
        </p:spPr>
        <p:txBody>
          <a:bodyPr wrap="square">
            <a:spAutoFit/>
          </a:bodyPr>
          <a:lstStyle/>
          <a:p>
            <a:pPr>
              <a:spcAft>
                <a:spcPts val="600"/>
              </a:spcAft>
            </a:pPr>
            <a:r>
              <a:rPr lang="en-IN" sz="2400" b="1" dirty="0">
                <a:solidFill>
                  <a:srgbClr val="C6284A"/>
                </a:solidFill>
              </a:rPr>
              <a:t>Stop and Wait Protocol</a:t>
            </a:r>
          </a:p>
        </p:txBody>
      </p:sp>
      <p:pic>
        <p:nvPicPr>
          <p:cNvPr id="4" name="Picture 3">
            <a:extLst>
              <a:ext uri="{FF2B5EF4-FFF2-40B4-BE49-F238E27FC236}">
                <a16:creationId xmlns:a16="http://schemas.microsoft.com/office/drawing/2014/main" id="{13E943E0-0204-3F9C-AA7B-FD6A60F5B240}"/>
              </a:ext>
            </a:extLst>
          </p:cNvPr>
          <p:cNvPicPr>
            <a:picLocks noChangeAspect="1"/>
          </p:cNvPicPr>
          <p:nvPr/>
        </p:nvPicPr>
        <p:blipFill rotWithShape="1">
          <a:blip r:embed="rId2"/>
          <a:srcRect t="7527"/>
          <a:stretch/>
        </p:blipFill>
        <p:spPr>
          <a:xfrm>
            <a:off x="1880078" y="1122893"/>
            <a:ext cx="8019915" cy="1952212"/>
          </a:xfrm>
          <a:prstGeom prst="rect">
            <a:avLst/>
          </a:prstGeom>
        </p:spPr>
      </p:pic>
      <p:sp>
        <p:nvSpPr>
          <p:cNvPr id="7" name="TextBox 6">
            <a:extLst>
              <a:ext uri="{FF2B5EF4-FFF2-40B4-BE49-F238E27FC236}">
                <a16:creationId xmlns:a16="http://schemas.microsoft.com/office/drawing/2014/main" id="{3FBEF67A-2FD6-902A-549A-D1E62BFFB22F}"/>
              </a:ext>
            </a:extLst>
          </p:cNvPr>
          <p:cNvSpPr txBox="1"/>
          <p:nvPr/>
        </p:nvSpPr>
        <p:spPr>
          <a:xfrm>
            <a:off x="671400" y="3098971"/>
            <a:ext cx="9748507" cy="446276"/>
          </a:xfrm>
          <a:prstGeom prst="rect">
            <a:avLst/>
          </a:prstGeom>
          <a:noFill/>
        </p:spPr>
        <p:txBody>
          <a:bodyPr wrap="square">
            <a:spAutoFit/>
          </a:bodyPr>
          <a:lstStyle/>
          <a:p>
            <a:r>
              <a:rPr lang="en-IN" sz="2200" b="1" dirty="0"/>
              <a:t>FSM for sender and receiver in Stop and Wait Protocol </a:t>
            </a:r>
          </a:p>
        </p:txBody>
      </p:sp>
      <p:pic>
        <p:nvPicPr>
          <p:cNvPr id="33794" name="Picture 2" descr="Solved] Assume we want to change the Stop-and-Wai | SolutionInn">
            <a:extLst>
              <a:ext uri="{FF2B5EF4-FFF2-40B4-BE49-F238E27FC236}">
                <a16:creationId xmlns:a16="http://schemas.microsoft.com/office/drawing/2014/main" id="{1EFB9A54-3625-CCC9-38F2-1088EB6A19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9" b="41208"/>
          <a:stretch/>
        </p:blipFill>
        <p:spPr bwMode="auto">
          <a:xfrm>
            <a:off x="1898517" y="3471470"/>
            <a:ext cx="8293873" cy="3083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848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Layer Protocols (Contd.) </a:t>
            </a:r>
          </a:p>
        </p:txBody>
      </p:sp>
      <p:sp>
        <p:nvSpPr>
          <p:cNvPr id="5" name="TextBox 4">
            <a:extLst>
              <a:ext uri="{FF2B5EF4-FFF2-40B4-BE49-F238E27FC236}">
                <a16:creationId xmlns:a16="http://schemas.microsoft.com/office/drawing/2014/main" id="{44FE0BF9-DD77-EB6A-2C37-D0ADA8C43475}"/>
              </a:ext>
            </a:extLst>
          </p:cNvPr>
          <p:cNvSpPr txBox="1"/>
          <p:nvPr/>
        </p:nvSpPr>
        <p:spPr>
          <a:xfrm>
            <a:off x="671400" y="661228"/>
            <a:ext cx="10840337" cy="461665"/>
          </a:xfrm>
          <a:prstGeom prst="rect">
            <a:avLst/>
          </a:prstGeom>
          <a:noFill/>
        </p:spPr>
        <p:txBody>
          <a:bodyPr wrap="square">
            <a:spAutoFit/>
          </a:bodyPr>
          <a:lstStyle/>
          <a:p>
            <a:pPr>
              <a:spcAft>
                <a:spcPts val="600"/>
              </a:spcAft>
            </a:pPr>
            <a:r>
              <a:rPr lang="en-IN" sz="2400" b="1" dirty="0">
                <a:solidFill>
                  <a:srgbClr val="C6284A"/>
                </a:solidFill>
              </a:rPr>
              <a:t>Stop and Wait Protocol</a:t>
            </a:r>
          </a:p>
        </p:txBody>
      </p:sp>
      <p:sp>
        <p:nvSpPr>
          <p:cNvPr id="7" name="TextBox 6">
            <a:extLst>
              <a:ext uri="{FF2B5EF4-FFF2-40B4-BE49-F238E27FC236}">
                <a16:creationId xmlns:a16="http://schemas.microsoft.com/office/drawing/2014/main" id="{3FBEF67A-2FD6-902A-549A-D1E62BFFB22F}"/>
              </a:ext>
            </a:extLst>
          </p:cNvPr>
          <p:cNvSpPr txBox="1"/>
          <p:nvPr/>
        </p:nvSpPr>
        <p:spPr>
          <a:xfrm>
            <a:off x="671400" y="1056671"/>
            <a:ext cx="9748507" cy="446276"/>
          </a:xfrm>
          <a:prstGeom prst="rect">
            <a:avLst/>
          </a:prstGeom>
          <a:noFill/>
        </p:spPr>
        <p:txBody>
          <a:bodyPr wrap="square">
            <a:spAutoFit/>
          </a:bodyPr>
          <a:lstStyle/>
          <a:p>
            <a:r>
              <a:rPr lang="en-IN" sz="2200" b="1" dirty="0"/>
              <a:t>FSM for sender and receiver in Stop and Wait Protocol </a:t>
            </a:r>
          </a:p>
        </p:txBody>
      </p:sp>
      <p:pic>
        <p:nvPicPr>
          <p:cNvPr id="3" name="Picture 4" descr="Solved] Assume we want to change the Stop-and-Wai | SolutionInn">
            <a:extLst>
              <a:ext uri="{FF2B5EF4-FFF2-40B4-BE49-F238E27FC236}">
                <a16:creationId xmlns:a16="http://schemas.microsoft.com/office/drawing/2014/main" id="{DDEE6141-7DBB-A21F-1A47-C9BC03E9C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8" t="58733" r="2896" b="4965"/>
          <a:stretch/>
        </p:blipFill>
        <p:spPr bwMode="auto">
          <a:xfrm>
            <a:off x="2355139" y="1405446"/>
            <a:ext cx="8019416" cy="24928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5F4432-846B-65AC-0725-BEDDDBD44571}"/>
              </a:ext>
            </a:extLst>
          </p:cNvPr>
          <p:cNvSpPr txBox="1"/>
          <p:nvPr/>
        </p:nvSpPr>
        <p:spPr>
          <a:xfrm>
            <a:off x="671400" y="3969405"/>
            <a:ext cx="11097047" cy="2539157"/>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200" dirty="0"/>
              <a:t>Sender States: </a:t>
            </a:r>
            <a:r>
              <a:rPr lang="en-US" sz="2200" dirty="0">
                <a:solidFill>
                  <a:srgbClr val="0000FF"/>
                </a:solidFill>
              </a:rPr>
              <a:t>Initially, the sender is in the ready state, but it can move between the ready and blocking state</a:t>
            </a:r>
            <a:endParaRPr lang="en-US" sz="2200" dirty="0"/>
          </a:p>
          <a:p>
            <a:pPr marL="342900" indent="-342900" algn="just">
              <a:buFont typeface="Wingdings" panose="05000000000000000000" pitchFamily="2" charset="2"/>
              <a:buChar char="§"/>
            </a:pPr>
            <a:r>
              <a:rPr lang="en-IN" sz="2200" b="1" dirty="0"/>
              <a:t>Ready State</a:t>
            </a:r>
            <a:endParaRPr lang="en-US" sz="2200" b="1" dirty="0"/>
          </a:p>
          <a:p>
            <a:pPr marL="800100" lvl="1" indent="-342900" algn="just">
              <a:buFont typeface="Wingdings" panose="05000000000000000000" pitchFamily="2" charset="2"/>
              <a:buChar char="§"/>
            </a:pPr>
            <a:r>
              <a:rPr lang="en-US" sz="2200" dirty="0"/>
              <a:t>When the </a:t>
            </a:r>
            <a:r>
              <a:rPr lang="en-US" sz="2200" dirty="0">
                <a:solidFill>
                  <a:srgbClr val="0000FF"/>
                </a:solidFill>
              </a:rPr>
              <a:t>sender is in this state, it is only waiting for a packet from the network layer</a:t>
            </a:r>
            <a:r>
              <a:rPr lang="en-US" sz="2200" dirty="0"/>
              <a:t>. </a:t>
            </a:r>
          </a:p>
          <a:p>
            <a:pPr marL="800100" lvl="1" indent="-342900" algn="just">
              <a:buFont typeface="Wingdings" panose="05000000000000000000" pitchFamily="2" charset="2"/>
              <a:buChar char="§"/>
            </a:pPr>
            <a:r>
              <a:rPr lang="en-US" sz="2200" dirty="0"/>
              <a:t>If a </a:t>
            </a:r>
            <a:r>
              <a:rPr lang="en-US" sz="2200" dirty="0">
                <a:solidFill>
                  <a:srgbClr val="0000FF"/>
                </a:solidFill>
              </a:rPr>
              <a:t>packet comes from the network layer</a:t>
            </a:r>
            <a:r>
              <a:rPr lang="en-US" sz="2200" dirty="0"/>
              <a:t>, </a:t>
            </a:r>
            <a:r>
              <a:rPr lang="en-US" sz="2200" dirty="0">
                <a:solidFill>
                  <a:srgbClr val="0000FF"/>
                </a:solidFill>
              </a:rPr>
              <a:t>the sender creates a frame, saves a copy of the frame, starts the only timer and sends the frame</a:t>
            </a:r>
          </a:p>
          <a:p>
            <a:pPr marL="800100" lvl="1" indent="-342900" algn="just">
              <a:buFont typeface="Wingdings" panose="05000000000000000000" pitchFamily="2" charset="2"/>
              <a:buChar char="§"/>
            </a:pPr>
            <a:r>
              <a:rPr lang="en-US" sz="2200" dirty="0">
                <a:solidFill>
                  <a:schemeClr val="tx1">
                    <a:lumMod val="95000"/>
                    <a:lumOff val="5000"/>
                  </a:schemeClr>
                </a:solidFill>
              </a:rPr>
              <a:t>Then</a:t>
            </a:r>
            <a:r>
              <a:rPr lang="en-US" sz="2200" dirty="0">
                <a:solidFill>
                  <a:srgbClr val="0000FF"/>
                </a:solidFill>
              </a:rPr>
              <a:t> </a:t>
            </a:r>
            <a:r>
              <a:rPr lang="en-US" sz="2200" dirty="0"/>
              <a:t>the </a:t>
            </a:r>
            <a:r>
              <a:rPr lang="en-US" sz="2200" dirty="0">
                <a:solidFill>
                  <a:srgbClr val="0000FF"/>
                </a:solidFill>
              </a:rPr>
              <a:t>sender then moves to the </a:t>
            </a:r>
            <a:r>
              <a:rPr lang="en-US" sz="2200">
                <a:solidFill>
                  <a:srgbClr val="0000FF"/>
                </a:solidFill>
              </a:rPr>
              <a:t>blocking state</a:t>
            </a:r>
            <a:endParaRPr lang="en-IN" sz="2200" dirty="0"/>
          </a:p>
        </p:txBody>
      </p:sp>
    </p:spTree>
    <p:extLst>
      <p:ext uri="{BB962C8B-B14F-4D97-AF65-F5344CB8AC3E}">
        <p14:creationId xmlns:p14="http://schemas.microsoft.com/office/powerpoint/2010/main" val="375168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FB77-D6EF-38FC-30CB-8C508A1997FE}"/>
              </a:ext>
            </a:extLst>
          </p:cNvPr>
          <p:cNvSpPr>
            <a:spLocks noGrp="1"/>
          </p:cNvSpPr>
          <p:nvPr>
            <p:ph type="title"/>
          </p:nvPr>
        </p:nvSpPr>
        <p:spPr>
          <a:xfrm>
            <a:off x="838199" y="165697"/>
            <a:ext cx="10506741" cy="618581"/>
          </a:xfrm>
        </p:spPr>
        <p:txBody>
          <a:bodyPr/>
          <a:lstStyle/>
          <a:p>
            <a:r>
              <a:rPr lang="en-IN" dirty="0"/>
              <a:t>Data Link Layer Protocols (Contd.) </a:t>
            </a:r>
          </a:p>
        </p:txBody>
      </p:sp>
      <p:sp>
        <p:nvSpPr>
          <p:cNvPr id="5" name="TextBox 4">
            <a:extLst>
              <a:ext uri="{FF2B5EF4-FFF2-40B4-BE49-F238E27FC236}">
                <a16:creationId xmlns:a16="http://schemas.microsoft.com/office/drawing/2014/main" id="{44FE0BF9-DD77-EB6A-2C37-D0ADA8C43475}"/>
              </a:ext>
            </a:extLst>
          </p:cNvPr>
          <p:cNvSpPr txBox="1"/>
          <p:nvPr/>
        </p:nvSpPr>
        <p:spPr>
          <a:xfrm>
            <a:off x="671400" y="661228"/>
            <a:ext cx="10840337" cy="461665"/>
          </a:xfrm>
          <a:prstGeom prst="rect">
            <a:avLst/>
          </a:prstGeom>
          <a:noFill/>
        </p:spPr>
        <p:txBody>
          <a:bodyPr wrap="square">
            <a:spAutoFit/>
          </a:bodyPr>
          <a:lstStyle/>
          <a:p>
            <a:pPr>
              <a:spcAft>
                <a:spcPts val="600"/>
              </a:spcAft>
            </a:pPr>
            <a:r>
              <a:rPr lang="en-IN" sz="2400" b="1" dirty="0">
                <a:solidFill>
                  <a:srgbClr val="C6284A"/>
                </a:solidFill>
              </a:rPr>
              <a:t>Stop and Wait Protocol</a:t>
            </a:r>
          </a:p>
        </p:txBody>
      </p:sp>
      <p:sp>
        <p:nvSpPr>
          <p:cNvPr id="7" name="TextBox 6">
            <a:extLst>
              <a:ext uri="{FF2B5EF4-FFF2-40B4-BE49-F238E27FC236}">
                <a16:creationId xmlns:a16="http://schemas.microsoft.com/office/drawing/2014/main" id="{3FBEF67A-2FD6-902A-549A-D1E62BFFB22F}"/>
              </a:ext>
            </a:extLst>
          </p:cNvPr>
          <p:cNvSpPr txBox="1"/>
          <p:nvPr/>
        </p:nvSpPr>
        <p:spPr>
          <a:xfrm>
            <a:off x="671400" y="1172148"/>
            <a:ext cx="9748507" cy="446276"/>
          </a:xfrm>
          <a:prstGeom prst="rect">
            <a:avLst/>
          </a:prstGeom>
          <a:noFill/>
        </p:spPr>
        <p:txBody>
          <a:bodyPr wrap="square">
            <a:spAutoFit/>
          </a:bodyPr>
          <a:lstStyle/>
          <a:p>
            <a:r>
              <a:rPr lang="en-IN" sz="2200" b="1" dirty="0"/>
              <a:t>FSM for sender and receiver in Stop and Wait Protocol </a:t>
            </a:r>
          </a:p>
        </p:txBody>
      </p:sp>
      <p:sp>
        <p:nvSpPr>
          <p:cNvPr id="8" name="TextBox 7">
            <a:extLst>
              <a:ext uri="{FF2B5EF4-FFF2-40B4-BE49-F238E27FC236}">
                <a16:creationId xmlns:a16="http://schemas.microsoft.com/office/drawing/2014/main" id="{2B5F4432-846B-65AC-0725-BEDDDBD44571}"/>
              </a:ext>
            </a:extLst>
          </p:cNvPr>
          <p:cNvSpPr txBox="1"/>
          <p:nvPr/>
        </p:nvSpPr>
        <p:spPr>
          <a:xfrm>
            <a:off x="671400" y="1873419"/>
            <a:ext cx="11097047" cy="4093428"/>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300" b="1" dirty="0"/>
              <a:t>Blocking State:  </a:t>
            </a:r>
            <a:r>
              <a:rPr lang="en-US" sz="2300" dirty="0"/>
              <a:t>When the sender is in this state, three events can occur:  </a:t>
            </a:r>
          </a:p>
          <a:p>
            <a:pPr marL="712788" lvl="1" indent="-357188" algn="just">
              <a:spcAft>
                <a:spcPts val="600"/>
              </a:spcAft>
              <a:buFont typeface="Arial" panose="020B0604020202020204" pitchFamily="34" charset="0"/>
              <a:buChar char="•"/>
            </a:pPr>
            <a:r>
              <a:rPr lang="en-US" sz="2300" dirty="0"/>
              <a:t>If </a:t>
            </a:r>
            <a:r>
              <a:rPr lang="en-US" sz="2300" dirty="0">
                <a:solidFill>
                  <a:srgbClr val="0000FF"/>
                </a:solidFill>
              </a:rPr>
              <a:t>a time-out occurs</a:t>
            </a:r>
            <a:r>
              <a:rPr lang="en-US" sz="2300" dirty="0"/>
              <a:t>, the sender resends the saved copy of the frame and restarts the timer. </a:t>
            </a:r>
          </a:p>
          <a:p>
            <a:pPr marL="712788" lvl="1" indent="-357188" algn="just">
              <a:spcAft>
                <a:spcPts val="600"/>
              </a:spcAft>
              <a:buFont typeface="Arial" panose="020B0604020202020204" pitchFamily="34" charset="0"/>
              <a:buChar char="•"/>
            </a:pPr>
            <a:r>
              <a:rPr lang="en-US" sz="2300" dirty="0"/>
              <a:t>If a </a:t>
            </a:r>
            <a:r>
              <a:rPr lang="en-US" sz="2300" dirty="0">
                <a:solidFill>
                  <a:srgbClr val="0000FF"/>
                </a:solidFill>
              </a:rPr>
              <a:t>corrupted ACK arrives</a:t>
            </a:r>
            <a:r>
              <a:rPr lang="en-US" sz="2300" dirty="0"/>
              <a:t>, it is discarded. </a:t>
            </a:r>
          </a:p>
          <a:p>
            <a:pPr marL="712788" lvl="1" indent="-357188" algn="just">
              <a:spcAft>
                <a:spcPts val="600"/>
              </a:spcAft>
              <a:buFont typeface="Arial" panose="020B0604020202020204" pitchFamily="34" charset="0"/>
              <a:buChar char="•"/>
            </a:pPr>
            <a:r>
              <a:rPr lang="en-US" sz="2300" dirty="0"/>
              <a:t>If an </a:t>
            </a:r>
            <a:r>
              <a:rPr lang="en-US" sz="2300" dirty="0">
                <a:solidFill>
                  <a:srgbClr val="0000FF"/>
                </a:solidFill>
              </a:rPr>
              <a:t>error-free ACK arrives</a:t>
            </a:r>
            <a:r>
              <a:rPr lang="en-US" sz="2300" dirty="0"/>
              <a:t>, the sender stops the timer and discards the saved copy of the frame. It then moves to the ready state</a:t>
            </a:r>
          </a:p>
          <a:p>
            <a:pPr marL="273050" lvl="1" indent="-273050" algn="just">
              <a:spcAft>
                <a:spcPts val="600"/>
              </a:spcAft>
              <a:buFont typeface="Wingdings" panose="05000000000000000000" pitchFamily="2" charset="2"/>
              <a:buChar char="§"/>
            </a:pPr>
            <a:r>
              <a:rPr lang="en-IN" sz="2300" b="1" dirty="0"/>
              <a:t> Receiver : </a:t>
            </a:r>
            <a:r>
              <a:rPr lang="en-US" sz="2300" dirty="0"/>
              <a:t>The receiver is always in the ready state. Two events may occur:  </a:t>
            </a:r>
          </a:p>
          <a:p>
            <a:pPr marL="698500" lvl="1" indent="-342900" algn="just">
              <a:spcAft>
                <a:spcPts val="600"/>
              </a:spcAft>
              <a:buFont typeface="Arial" panose="020B0604020202020204" pitchFamily="34" charset="0"/>
              <a:buChar char="•"/>
            </a:pPr>
            <a:r>
              <a:rPr lang="en-US" sz="2300" dirty="0"/>
              <a:t>If an </a:t>
            </a:r>
            <a:r>
              <a:rPr lang="en-US" sz="2300" dirty="0">
                <a:solidFill>
                  <a:srgbClr val="0000FF"/>
                </a:solidFill>
              </a:rPr>
              <a:t>error-free frame arrives</a:t>
            </a:r>
            <a:r>
              <a:rPr lang="en-US" sz="2300" dirty="0"/>
              <a:t>, the message in the frame is delivered to the network layer and an ACK is sent.       </a:t>
            </a:r>
          </a:p>
          <a:p>
            <a:pPr marL="698500" lvl="1" indent="-342900" algn="just">
              <a:spcAft>
                <a:spcPts val="600"/>
              </a:spcAft>
              <a:buFont typeface="Arial" panose="020B0604020202020204" pitchFamily="34" charset="0"/>
              <a:buChar char="•"/>
            </a:pPr>
            <a:r>
              <a:rPr lang="en-US" sz="2300" dirty="0"/>
              <a:t>If a </a:t>
            </a:r>
            <a:r>
              <a:rPr lang="en-US" sz="2300" dirty="0">
                <a:solidFill>
                  <a:srgbClr val="0000FF"/>
                </a:solidFill>
              </a:rPr>
              <a:t>corrupted frame arrives</a:t>
            </a:r>
            <a:r>
              <a:rPr lang="en-US" sz="2300" dirty="0"/>
              <a:t>, the frame is discarded. </a:t>
            </a:r>
            <a:endParaRPr lang="en-IN" sz="2300" dirty="0"/>
          </a:p>
        </p:txBody>
      </p:sp>
    </p:spTree>
    <p:extLst>
      <p:ext uri="{BB962C8B-B14F-4D97-AF65-F5344CB8AC3E}">
        <p14:creationId xmlns:p14="http://schemas.microsoft.com/office/powerpoint/2010/main" val="730925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53085</TotalTime>
  <Words>14019</Words>
  <Application>Microsoft Office PowerPoint</Application>
  <PresentationFormat>Widescreen</PresentationFormat>
  <Paragraphs>876</Paragraphs>
  <Slides>128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128</vt:i4>
      </vt:variant>
    </vt:vector>
  </HeadingPairs>
  <TitlesOfParts>
    <vt:vector size="136" baseType="lpstr">
      <vt:lpstr>Arial</vt:lpstr>
      <vt:lpstr>Calibri</vt:lpstr>
      <vt:lpstr>Calibri Light</vt:lpstr>
      <vt:lpstr>Courier New</vt:lpstr>
      <vt:lpstr>LM Roman 12</vt:lpstr>
      <vt:lpstr>Symbol</vt:lpstr>
      <vt:lpstr>Wingdings</vt:lpstr>
      <vt:lpstr>Office Theme</vt:lpstr>
      <vt:lpstr>PowerPoint Presentation</vt:lpstr>
      <vt:lpstr>Outline</vt:lpstr>
      <vt:lpstr>Definition</vt:lpstr>
      <vt:lpstr>Perspectives</vt:lpstr>
      <vt:lpstr>Applications</vt:lpstr>
      <vt:lpstr>Applications</vt:lpstr>
      <vt:lpstr>Applications</vt:lpstr>
      <vt:lpstr>Applications (Contd.)</vt:lpstr>
      <vt:lpstr>Applications</vt:lpstr>
      <vt:lpstr>Applications (Contd.)</vt:lpstr>
      <vt:lpstr>Applications (Contd.)</vt:lpstr>
      <vt:lpstr>Applications (Contd.)</vt:lpstr>
      <vt:lpstr>Applications (Contd.)</vt:lpstr>
      <vt:lpstr>Applications (Contd.)</vt:lpstr>
      <vt:lpstr>Applications (Contd.)</vt:lpstr>
      <vt:lpstr>Applications (Contd.)</vt:lpstr>
      <vt:lpstr>Applications (Contd.)</vt:lpstr>
      <vt:lpstr>Applications (Contd.)</vt:lpstr>
      <vt:lpstr>Applications (Contd.)</vt:lpstr>
      <vt:lpstr>Introduction</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Introduction (Contd.)</vt:lpstr>
      <vt:lpstr>Data Link Layer</vt:lpstr>
      <vt:lpstr>Data Link Control (DLC) </vt:lpstr>
      <vt:lpstr>Data Link Control (DLC) </vt:lpstr>
      <vt:lpstr>Data Link Control (DLC) </vt:lpstr>
      <vt:lpstr>Data Link Control (DLC) </vt:lpstr>
      <vt:lpstr>Data Link Control (DLC) </vt:lpstr>
      <vt:lpstr>Data Link Control (DLC) </vt:lpstr>
      <vt:lpstr>Data Link Control (DLC) </vt:lpstr>
      <vt:lpstr>Data Link Control (Contd.) </vt:lpstr>
      <vt:lpstr>Data Link Control (Contd.) </vt:lpstr>
      <vt:lpstr>Data Link Layer Protocols (Contd.)</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PowerPoint Presentation</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Data Link Layer Protocols (Contd.) </vt:lpstr>
      <vt:lpstr>Media Access Control</vt:lpstr>
      <vt:lpstr>Media Access Control (Contd.)</vt:lpstr>
      <vt:lpstr>Media Access Control (Contd.)</vt:lpstr>
      <vt:lpstr>Media Access Control (Contd.)</vt:lpstr>
      <vt:lpstr>Media Access Control (Contd.)</vt:lpstr>
      <vt:lpstr>Media Access Control (Contd.)</vt:lpstr>
      <vt:lpstr>Media Access Control (Contd.)</vt:lpstr>
      <vt:lpstr>Media Access Control (Contd.)</vt:lpstr>
      <vt:lpstr>Media Access Control (Contd.)</vt:lpstr>
      <vt:lpstr>Media Access Control (Contd.)</vt:lpstr>
      <vt:lpstr>Media Access Control (Contd.)</vt:lpstr>
      <vt:lpstr>Media Access Control (Contd.)</vt:lpstr>
      <vt:lpstr>Media Access Control (Contd.)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Narasimha Swamy S</dc:creator>
  <cp:lastModifiedBy>Narasimha Swamy</cp:lastModifiedBy>
  <cp:revision>817</cp:revision>
  <dcterms:created xsi:type="dcterms:W3CDTF">2021-12-28T07:05:26Z</dcterms:created>
  <dcterms:modified xsi:type="dcterms:W3CDTF">2024-06-07T03:59:11Z</dcterms:modified>
</cp:coreProperties>
</file>